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3"/>
  </p:notesMasterIdLst>
  <p:sldIdLst>
    <p:sldId id="256" r:id="rId2"/>
    <p:sldId id="257" r:id="rId3"/>
    <p:sldId id="270" r:id="rId4"/>
    <p:sldId id="271" r:id="rId5"/>
    <p:sldId id="258" r:id="rId6"/>
    <p:sldId id="261" r:id="rId7"/>
    <p:sldId id="260" r:id="rId8"/>
    <p:sldId id="262" r:id="rId9"/>
    <p:sldId id="263" r:id="rId10"/>
    <p:sldId id="264" r:id="rId11"/>
    <p:sldId id="265" r:id="rId12"/>
    <p:sldId id="266" r:id="rId13"/>
    <p:sldId id="267" r:id="rId14"/>
    <p:sldId id="268" r:id="rId15"/>
    <p:sldId id="269" r:id="rId16"/>
    <p:sldId id="272" r:id="rId17"/>
    <p:sldId id="273" r:id="rId18"/>
    <p:sldId id="274" r:id="rId19"/>
    <p:sldId id="275" r:id="rId20"/>
    <p:sldId id="276"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500" autoAdjust="0"/>
  </p:normalViewPr>
  <p:slideViewPr>
    <p:cSldViewPr>
      <p:cViewPr varScale="1">
        <p:scale>
          <a:sx n="95" d="100"/>
          <a:sy n="95" d="100"/>
        </p:scale>
        <p:origin x="1986" y="72"/>
      </p:cViewPr>
      <p:guideLst>
        <p:guide orient="horz" pos="2160"/>
        <p:guide pos="2880"/>
      </p:guideLst>
    </p:cSldViewPr>
  </p:slideViewPr>
  <p:notesTextViewPr>
    <p:cViewPr>
      <p:scale>
        <a:sx n="100" d="100"/>
        <a:sy n="100" d="100"/>
      </p:scale>
      <p:origin x="0" y="0"/>
    </p:cViewPr>
  </p:notesTextViewPr>
  <p:notesViewPr>
    <p:cSldViewPr>
      <p:cViewPr varScale="1">
        <p:scale>
          <a:sx n="60" d="100"/>
          <a:sy n="60" d="100"/>
        </p:scale>
        <p:origin x="-2478"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B10A41-3353-4DCE-A51D-E2C7AB392153}" type="datetimeFigureOut">
              <a:rPr lang="en-US" smtClean="0"/>
              <a:pPr/>
              <a:t>9/24/2015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305762-8E2E-4386-A777-C3FB56A40501}" type="slidenum">
              <a:rPr lang="en-US" smtClean="0"/>
              <a:pPr/>
              <a:t>‹#›</a:t>
            </a:fld>
            <a:endParaRPr lang="en-US"/>
          </a:p>
        </p:txBody>
      </p:sp>
    </p:spTree>
    <p:extLst>
      <p:ext uri="{BB962C8B-B14F-4D97-AF65-F5344CB8AC3E}">
        <p14:creationId xmlns:p14="http://schemas.microsoft.com/office/powerpoint/2010/main" val="144488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Resident</a:t>
            </a:r>
            <a:r>
              <a:rPr lang="en-US" baseline="0" dirty="0" smtClean="0"/>
              <a:t> who heard the noise called the police</a:t>
            </a:r>
          </a:p>
          <a:p>
            <a:r>
              <a:rPr lang="en-US" baseline="0" dirty="0" smtClean="0"/>
              <a:t>Before the ME arrived the police covered the body with a sheet to prevent onlookers and media coverage</a:t>
            </a:r>
          </a:p>
          <a:p>
            <a:r>
              <a:rPr lang="en-US" dirty="0" smtClean="0"/>
              <a:t>Point of impact was</a:t>
            </a:r>
            <a:r>
              <a:rPr lang="en-US" baseline="0" dirty="0" smtClean="0"/>
              <a:t> a collection of blood and tissue</a:t>
            </a:r>
            <a:endParaRPr lang="en-US" dirty="0"/>
          </a:p>
        </p:txBody>
      </p:sp>
      <p:sp>
        <p:nvSpPr>
          <p:cNvPr id="4" name="Slide Number Placeholder 3"/>
          <p:cNvSpPr>
            <a:spLocks noGrp="1"/>
          </p:cNvSpPr>
          <p:nvPr>
            <p:ph type="sldNum" sz="quarter" idx="10"/>
          </p:nvPr>
        </p:nvSpPr>
        <p:spPr/>
        <p:txBody>
          <a:bodyPr/>
          <a:lstStyle/>
          <a:p>
            <a:fld id="{D3305762-8E2E-4386-A777-C3FB56A40501}" type="slidenum">
              <a:rPr lang="en-US" smtClean="0"/>
              <a:pPr/>
              <a:t>2</a:t>
            </a:fld>
            <a:endParaRPr lang="en-US"/>
          </a:p>
        </p:txBody>
      </p:sp>
    </p:spTree>
    <p:extLst>
      <p:ext uri="{BB962C8B-B14F-4D97-AF65-F5344CB8AC3E}">
        <p14:creationId xmlns:p14="http://schemas.microsoft.com/office/powerpoint/2010/main" val="2808521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a:t>
            </a:r>
            <a:r>
              <a:rPr lang="en-US" baseline="0" dirty="0" smtClean="0"/>
              <a:t> were 2 cars in the driveway and one on the street, facing west, none of which were involved</a:t>
            </a:r>
          </a:p>
          <a:p>
            <a:r>
              <a:rPr lang="en-US" baseline="0" dirty="0" smtClean="0"/>
              <a:t>The street makes a 90 degree turn just to the east of the body</a:t>
            </a:r>
            <a:endParaRPr lang="en-US" dirty="0"/>
          </a:p>
        </p:txBody>
      </p:sp>
      <p:sp>
        <p:nvSpPr>
          <p:cNvPr id="4" name="Slide Number Placeholder 3"/>
          <p:cNvSpPr>
            <a:spLocks noGrp="1"/>
          </p:cNvSpPr>
          <p:nvPr>
            <p:ph type="sldNum" sz="quarter" idx="10"/>
          </p:nvPr>
        </p:nvSpPr>
        <p:spPr/>
        <p:txBody>
          <a:bodyPr/>
          <a:lstStyle/>
          <a:p>
            <a:fld id="{D3305762-8E2E-4386-A777-C3FB56A40501}" type="slidenum">
              <a:rPr lang="en-US" smtClean="0"/>
              <a:pPr/>
              <a:t>5</a:t>
            </a:fld>
            <a:endParaRPr lang="en-US"/>
          </a:p>
        </p:txBody>
      </p:sp>
    </p:spTree>
    <p:extLst>
      <p:ext uri="{BB962C8B-B14F-4D97-AF65-F5344CB8AC3E}">
        <p14:creationId xmlns:p14="http://schemas.microsoft.com/office/powerpoint/2010/main" val="497871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305762-8E2E-4386-A777-C3FB56A40501}" type="slidenum">
              <a:rPr lang="en-US" smtClean="0"/>
              <a:pPr/>
              <a:t>6</a:t>
            </a:fld>
            <a:endParaRPr lang="en-US"/>
          </a:p>
        </p:txBody>
      </p:sp>
    </p:spTree>
    <p:extLst>
      <p:ext uri="{BB962C8B-B14F-4D97-AF65-F5344CB8AC3E}">
        <p14:creationId xmlns:p14="http://schemas.microsoft.com/office/powerpoint/2010/main" val="1526182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Skull fragment found on front porch</a:t>
            </a:r>
            <a:r>
              <a:rPr lang="en-US" baseline="0" dirty="0" smtClean="0"/>
              <a:t> of a house 70 ft from the body</a:t>
            </a:r>
          </a:p>
          <a:p>
            <a:pPr>
              <a:buFont typeface="Arial" pitchFamily="34" charset="0"/>
              <a:buChar char="•"/>
            </a:pPr>
            <a:r>
              <a:rPr lang="en-US" baseline="0" dirty="0" smtClean="0"/>
              <a:t>Brain matter found in a palm tree 6 ft off the ground and 40 ft away from the body</a:t>
            </a:r>
          </a:p>
          <a:p>
            <a:pPr>
              <a:buFont typeface="Arial" pitchFamily="34" charset="0"/>
              <a:buChar char="•"/>
            </a:pPr>
            <a:r>
              <a:rPr lang="en-US" baseline="0" dirty="0" smtClean="0"/>
              <a:t>Other pieces of brain matter found on a nearby mailbox 3 ft off the ground, and also 60 ft down the street</a:t>
            </a:r>
          </a:p>
          <a:p>
            <a:pPr>
              <a:buFont typeface="Arial" pitchFamily="34" charset="0"/>
              <a:buChar char="•"/>
            </a:pPr>
            <a:r>
              <a:rPr lang="en-US" baseline="0" dirty="0" smtClean="0"/>
              <a:t>A piece of muscle with attached tendon was found on the driver’s side mirror of an automobile in an adjacent driveway</a:t>
            </a:r>
          </a:p>
          <a:p>
            <a:pPr>
              <a:buFont typeface="Arial" pitchFamily="34" charset="0"/>
              <a:buChar char="•"/>
            </a:pPr>
            <a:r>
              <a:rPr lang="en-US" baseline="0" dirty="0" smtClean="0"/>
              <a:t>A piece of </a:t>
            </a:r>
            <a:r>
              <a:rPr lang="en-US" baseline="0" dirty="0" err="1" smtClean="0"/>
              <a:t>dura</a:t>
            </a:r>
            <a:r>
              <a:rPr lang="en-US" baseline="0" dirty="0" smtClean="0"/>
              <a:t> was found in the back of a nearby pickup truck</a:t>
            </a:r>
          </a:p>
          <a:p>
            <a:pPr>
              <a:buFont typeface="Arial" pitchFamily="34" charset="0"/>
              <a:buChar char="•"/>
            </a:pPr>
            <a:r>
              <a:rPr lang="en-US" baseline="0" dirty="0" smtClean="0"/>
              <a:t>Minute fragments of brain matter found in nearby vegetation</a:t>
            </a:r>
          </a:p>
          <a:p>
            <a:pPr>
              <a:buFont typeface="Arial" pitchFamily="34" charset="0"/>
              <a:buChar char="•"/>
            </a:pPr>
            <a:r>
              <a:rPr lang="en-US" baseline="0" dirty="0" smtClean="0"/>
              <a:t>These fragments were found in all directions from the point of impact</a:t>
            </a:r>
            <a:endParaRPr lang="en-US" dirty="0"/>
          </a:p>
        </p:txBody>
      </p:sp>
      <p:sp>
        <p:nvSpPr>
          <p:cNvPr id="4" name="Slide Number Placeholder 3"/>
          <p:cNvSpPr>
            <a:spLocks noGrp="1"/>
          </p:cNvSpPr>
          <p:nvPr>
            <p:ph type="sldNum" sz="quarter" idx="10"/>
          </p:nvPr>
        </p:nvSpPr>
        <p:spPr/>
        <p:txBody>
          <a:bodyPr/>
          <a:lstStyle/>
          <a:p>
            <a:fld id="{D3305762-8E2E-4386-A777-C3FB56A40501}" type="slidenum">
              <a:rPr lang="en-US" smtClean="0"/>
              <a:pPr/>
              <a:t>7</a:t>
            </a:fld>
            <a:endParaRPr lang="en-US"/>
          </a:p>
        </p:txBody>
      </p:sp>
    </p:spTree>
    <p:extLst>
      <p:ext uri="{BB962C8B-B14F-4D97-AF65-F5344CB8AC3E}">
        <p14:creationId xmlns:p14="http://schemas.microsoft.com/office/powerpoint/2010/main" val="2980414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temp of the organs</a:t>
            </a:r>
            <a:r>
              <a:rPr lang="en-US" baseline="0" dirty="0" smtClean="0"/>
              <a:t> was found by direct touch, which was possible because of massive injuries</a:t>
            </a:r>
            <a:endParaRPr lang="en-US" dirty="0"/>
          </a:p>
        </p:txBody>
      </p:sp>
      <p:sp>
        <p:nvSpPr>
          <p:cNvPr id="4" name="Slide Number Placeholder 3"/>
          <p:cNvSpPr>
            <a:spLocks noGrp="1"/>
          </p:cNvSpPr>
          <p:nvPr>
            <p:ph type="sldNum" sz="quarter" idx="10"/>
          </p:nvPr>
        </p:nvSpPr>
        <p:spPr/>
        <p:txBody>
          <a:bodyPr/>
          <a:lstStyle/>
          <a:p>
            <a:fld id="{D3305762-8E2E-4386-A777-C3FB56A40501}" type="slidenum">
              <a:rPr lang="en-US" smtClean="0"/>
              <a:pPr/>
              <a:t>8</a:t>
            </a:fld>
            <a:endParaRPr lang="en-US"/>
          </a:p>
        </p:txBody>
      </p:sp>
    </p:spTree>
    <p:extLst>
      <p:ext uri="{BB962C8B-B14F-4D97-AF65-F5344CB8AC3E}">
        <p14:creationId xmlns:p14="http://schemas.microsoft.com/office/powerpoint/2010/main" val="635268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Fractures: spine,</a:t>
            </a:r>
            <a:r>
              <a:rPr lang="en-US" baseline="0" dirty="0" smtClean="0"/>
              <a:t> extremities, ribs, clavicles, pelvis, and skull</a:t>
            </a:r>
          </a:p>
          <a:p>
            <a:r>
              <a:rPr lang="en-US" baseline="0" dirty="0" smtClean="0"/>
              <a:t>Abrasions: typical abrasions and tire marks of a pedestrian/motor vehicle incident absent</a:t>
            </a:r>
            <a:endParaRPr lang="en-US" dirty="0"/>
          </a:p>
        </p:txBody>
      </p:sp>
      <p:sp>
        <p:nvSpPr>
          <p:cNvPr id="4" name="Slide Number Placeholder 3"/>
          <p:cNvSpPr>
            <a:spLocks noGrp="1"/>
          </p:cNvSpPr>
          <p:nvPr>
            <p:ph type="sldNum" sz="quarter" idx="10"/>
          </p:nvPr>
        </p:nvSpPr>
        <p:spPr/>
        <p:txBody>
          <a:bodyPr/>
          <a:lstStyle/>
          <a:p>
            <a:fld id="{D3305762-8E2E-4386-A777-C3FB56A40501}" type="slidenum">
              <a:rPr lang="en-US" smtClean="0"/>
              <a:pPr/>
              <a:t>10</a:t>
            </a:fld>
            <a:endParaRPr lang="en-US"/>
          </a:p>
        </p:txBody>
      </p:sp>
    </p:spTree>
    <p:extLst>
      <p:ext uri="{BB962C8B-B14F-4D97-AF65-F5344CB8AC3E}">
        <p14:creationId xmlns:p14="http://schemas.microsoft.com/office/powerpoint/2010/main" val="4102896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Tattoo: t</a:t>
            </a:r>
            <a:r>
              <a:rPr lang="en-US" baseline="0" dirty="0" smtClean="0"/>
              <a:t>here is a soccer team in Avellaneda</a:t>
            </a:r>
          </a:p>
          <a:p>
            <a:r>
              <a:rPr lang="en-US" baseline="0" dirty="0" smtClean="0"/>
              <a:t>A similarly named soccer team located </a:t>
            </a:r>
            <a:r>
              <a:rPr lang="en-US" baseline="0" smtClean="0"/>
              <a:t>in Uruguay</a:t>
            </a:r>
            <a:endParaRPr lang="en-US" dirty="0"/>
          </a:p>
        </p:txBody>
      </p:sp>
      <p:sp>
        <p:nvSpPr>
          <p:cNvPr id="4" name="Slide Number Placeholder 3"/>
          <p:cNvSpPr>
            <a:spLocks noGrp="1"/>
          </p:cNvSpPr>
          <p:nvPr>
            <p:ph type="sldNum" sz="quarter" idx="10"/>
          </p:nvPr>
        </p:nvSpPr>
        <p:spPr/>
        <p:txBody>
          <a:bodyPr/>
          <a:lstStyle/>
          <a:p>
            <a:fld id="{D3305762-8E2E-4386-A777-C3FB56A40501}" type="slidenum">
              <a:rPr lang="en-US" smtClean="0"/>
              <a:pPr/>
              <a:t>12</a:t>
            </a:fld>
            <a:endParaRPr lang="en-US"/>
          </a:p>
        </p:txBody>
      </p:sp>
    </p:spTree>
    <p:extLst>
      <p:ext uri="{BB962C8B-B14F-4D97-AF65-F5344CB8AC3E}">
        <p14:creationId xmlns:p14="http://schemas.microsoft.com/office/powerpoint/2010/main" val="912904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Many commercial</a:t>
            </a:r>
            <a:r>
              <a:rPr lang="en-US" baseline="0" dirty="0" smtClean="0"/>
              <a:t> jets flew by with lowered or lowering landing gear while they were processing the scene</a:t>
            </a:r>
          </a:p>
          <a:p>
            <a:pPr>
              <a:buFont typeface="Arial" pitchFamily="34" charset="0"/>
              <a:buChar char="•"/>
            </a:pPr>
            <a:r>
              <a:rPr lang="en-US" baseline="0" dirty="0" smtClean="0"/>
              <a:t>According to air traffic control at Miami International Airport, the jets lower the landing gear at an altitude of 1500 ft at about 170 knots, which 	would allow the body to reach terminal velocity</a:t>
            </a:r>
          </a:p>
          <a:p>
            <a:pPr lvl="1">
              <a:buFont typeface="Arial" pitchFamily="34" charset="0"/>
              <a:buChar char="•"/>
            </a:pPr>
            <a:r>
              <a:rPr lang="en-US" baseline="0" dirty="0" smtClean="0"/>
              <a:t>About 60 m/s, according to the article</a:t>
            </a:r>
          </a:p>
          <a:p>
            <a:pPr lvl="0">
              <a:buFont typeface="Arial" pitchFamily="34" charset="0"/>
              <a:buChar char="•"/>
            </a:pPr>
            <a:r>
              <a:rPr lang="en-US" dirty="0" smtClean="0"/>
              <a:t>Landing gears are lowered 6 to</a:t>
            </a:r>
            <a:r>
              <a:rPr lang="en-US" baseline="0" dirty="0" smtClean="0"/>
              <a:t> 7 miles from the airport, which is consistent with the distance of the scene to the airport</a:t>
            </a:r>
            <a:endParaRPr lang="en-US" dirty="0"/>
          </a:p>
        </p:txBody>
      </p:sp>
      <p:sp>
        <p:nvSpPr>
          <p:cNvPr id="4" name="Slide Number Placeholder 3"/>
          <p:cNvSpPr>
            <a:spLocks noGrp="1"/>
          </p:cNvSpPr>
          <p:nvPr>
            <p:ph type="sldNum" sz="quarter" idx="10"/>
          </p:nvPr>
        </p:nvSpPr>
        <p:spPr/>
        <p:txBody>
          <a:bodyPr/>
          <a:lstStyle/>
          <a:p>
            <a:fld id="{D3305762-8E2E-4386-A777-C3FB56A40501}" type="slidenum">
              <a:rPr lang="en-US" smtClean="0"/>
              <a:pPr/>
              <a:t>14</a:t>
            </a:fld>
            <a:endParaRPr lang="en-US"/>
          </a:p>
        </p:txBody>
      </p:sp>
    </p:spTree>
    <p:extLst>
      <p:ext uri="{BB962C8B-B14F-4D97-AF65-F5344CB8AC3E}">
        <p14:creationId xmlns:p14="http://schemas.microsoft.com/office/powerpoint/2010/main" val="3322931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The</a:t>
            </a:r>
            <a:r>
              <a:rPr lang="en-US" baseline="0" dirty="0" smtClean="0"/>
              <a:t> injuries are similar to those described in parachute accidents</a:t>
            </a:r>
          </a:p>
          <a:p>
            <a:pPr>
              <a:buFont typeface="Arial" pitchFamily="34" charset="0"/>
              <a:buChar char="•"/>
            </a:pPr>
            <a:r>
              <a:rPr lang="en-US" baseline="0" dirty="0" smtClean="0"/>
              <a:t>The distances of the cast off shows the energy of the impact</a:t>
            </a:r>
          </a:p>
          <a:p>
            <a:pPr>
              <a:buFont typeface="Arial" pitchFamily="34" charset="0"/>
              <a:buChar char="•"/>
            </a:pPr>
            <a:r>
              <a:rPr lang="en-US" baseline="0" dirty="0" smtClean="0"/>
              <a:t>The indentions were surrounded with blood, but free of blood</a:t>
            </a:r>
          </a:p>
          <a:p>
            <a:pPr lvl="1">
              <a:buFont typeface="Arial" pitchFamily="34" charset="0"/>
              <a:buChar char="•"/>
            </a:pPr>
            <a:r>
              <a:rPr lang="en-US" baseline="0" dirty="0" smtClean="0"/>
              <a:t>From bony parts hitting the pavement at the same time as the body, particularly the head, and partially disintegrating</a:t>
            </a:r>
          </a:p>
          <a:p>
            <a:pPr lvl="0">
              <a:buFont typeface="Arial" pitchFamily="34" charset="0"/>
              <a:buChar char="•"/>
            </a:pPr>
            <a:r>
              <a:rPr lang="en-US" baseline="0" dirty="0" smtClean="0"/>
              <a:t>Lack of blood is also inconsistent with a traffic incident</a:t>
            </a:r>
          </a:p>
          <a:p>
            <a:pPr lvl="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D3305762-8E2E-4386-A777-C3FB56A40501}" type="slidenum">
              <a:rPr lang="en-US" smtClean="0"/>
              <a:pPr/>
              <a:t>15</a:t>
            </a:fld>
            <a:endParaRPr lang="en-US"/>
          </a:p>
        </p:txBody>
      </p:sp>
    </p:spTree>
    <p:extLst>
      <p:ext uri="{BB962C8B-B14F-4D97-AF65-F5344CB8AC3E}">
        <p14:creationId xmlns:p14="http://schemas.microsoft.com/office/powerpoint/2010/main" val="2816080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Airplanes</a:t>
            </a:r>
            <a:r>
              <a:rPr lang="en-US" baseline="0" dirty="0" smtClean="0"/>
              <a:t> typically reach above 30,000 ft with temps at -45 degrees C and ppO</a:t>
            </a:r>
            <a:r>
              <a:rPr lang="en-US" baseline="-25000" dirty="0" smtClean="0"/>
              <a:t>2</a:t>
            </a:r>
            <a:r>
              <a:rPr lang="en-US" baseline="0" dirty="0" smtClean="0"/>
              <a:t> below 47 mmHg</a:t>
            </a:r>
            <a:endParaRPr lang="en-US" dirty="0"/>
          </a:p>
        </p:txBody>
      </p:sp>
      <p:sp>
        <p:nvSpPr>
          <p:cNvPr id="4" name="Slide Number Placeholder 3"/>
          <p:cNvSpPr>
            <a:spLocks noGrp="1"/>
          </p:cNvSpPr>
          <p:nvPr>
            <p:ph type="sldNum" sz="quarter" idx="10"/>
          </p:nvPr>
        </p:nvSpPr>
        <p:spPr/>
        <p:txBody>
          <a:bodyPr/>
          <a:lstStyle/>
          <a:p>
            <a:fld id="{D3305762-8E2E-4386-A777-C3FB56A40501}" type="slidenum">
              <a:rPr lang="en-US" smtClean="0"/>
              <a:pPr/>
              <a:t>16</a:t>
            </a:fld>
            <a:endParaRPr lang="en-US"/>
          </a:p>
        </p:txBody>
      </p:sp>
    </p:spTree>
    <p:extLst>
      <p:ext uri="{BB962C8B-B14F-4D97-AF65-F5344CB8AC3E}">
        <p14:creationId xmlns:p14="http://schemas.microsoft.com/office/powerpoint/2010/main" val="3063767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means planes were approaching from the west, which is over land</a:t>
            </a:r>
          </a:p>
          <a:p>
            <a:r>
              <a:rPr lang="en-US" baseline="0" dirty="0" smtClean="0"/>
              <a:t>Had the winds been from the west, the body would have likely landed in the Atlantic Ocean, and he might not have been discovered</a:t>
            </a:r>
          </a:p>
          <a:p>
            <a:r>
              <a:rPr lang="en-US" dirty="0" smtClean="0"/>
              <a:t>Cars</a:t>
            </a:r>
            <a:r>
              <a:rPr lang="en-US" baseline="0" dirty="0" smtClean="0"/>
              <a:t> would have run over him on a busy roadway and left tire marks</a:t>
            </a:r>
          </a:p>
          <a:p>
            <a:r>
              <a:rPr lang="en-US" baseline="0" dirty="0" smtClean="0"/>
              <a:t>He might not be discovered for weeks or months in a deserted area </a:t>
            </a:r>
            <a:endParaRPr lang="en-US" dirty="0"/>
          </a:p>
        </p:txBody>
      </p:sp>
      <p:sp>
        <p:nvSpPr>
          <p:cNvPr id="4" name="Slide Number Placeholder 3"/>
          <p:cNvSpPr>
            <a:spLocks noGrp="1"/>
          </p:cNvSpPr>
          <p:nvPr>
            <p:ph type="sldNum" sz="quarter" idx="10"/>
          </p:nvPr>
        </p:nvSpPr>
        <p:spPr/>
        <p:txBody>
          <a:bodyPr/>
          <a:lstStyle/>
          <a:p>
            <a:fld id="{D3305762-8E2E-4386-A777-C3FB56A40501}" type="slidenum">
              <a:rPr lang="en-US" smtClean="0"/>
              <a:pPr/>
              <a:t>18</a:t>
            </a:fld>
            <a:endParaRPr lang="en-US"/>
          </a:p>
        </p:txBody>
      </p:sp>
    </p:spTree>
    <p:extLst>
      <p:ext uri="{BB962C8B-B14F-4D97-AF65-F5344CB8AC3E}">
        <p14:creationId xmlns:p14="http://schemas.microsoft.com/office/powerpoint/2010/main" val="173285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 probably fell</a:t>
            </a:r>
            <a:r>
              <a:rPr lang="en-US" baseline="0" dirty="0" smtClean="0"/>
              <a:t> due to hypoxia or hypothermia upon landing</a:t>
            </a:r>
            <a:endParaRPr lang="en-US" dirty="0"/>
          </a:p>
        </p:txBody>
      </p:sp>
      <p:sp>
        <p:nvSpPr>
          <p:cNvPr id="4" name="Slide Number Placeholder 3"/>
          <p:cNvSpPr>
            <a:spLocks noGrp="1"/>
          </p:cNvSpPr>
          <p:nvPr>
            <p:ph type="sldNum" sz="quarter" idx="10"/>
          </p:nvPr>
        </p:nvSpPr>
        <p:spPr/>
        <p:txBody>
          <a:bodyPr/>
          <a:lstStyle/>
          <a:p>
            <a:fld id="{D3305762-8E2E-4386-A777-C3FB56A40501}" type="slidenum">
              <a:rPr lang="en-US" smtClean="0"/>
              <a:pPr/>
              <a:t>20</a:t>
            </a:fld>
            <a:endParaRPr lang="en-US"/>
          </a:p>
        </p:txBody>
      </p:sp>
    </p:spTree>
    <p:extLst>
      <p:ext uri="{BB962C8B-B14F-4D97-AF65-F5344CB8AC3E}">
        <p14:creationId xmlns:p14="http://schemas.microsoft.com/office/powerpoint/2010/main" val="2402785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61E3F1-4AF5-4D1A-B3C0-97C4A533B834}"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6FBED8-3BB7-4B55-8EF8-82E100A8B4D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61E3F1-4AF5-4D1A-B3C0-97C4A533B834}"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6FBED8-3BB7-4B55-8EF8-82E100A8B4D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61E3F1-4AF5-4D1A-B3C0-97C4A533B834}"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6FBED8-3BB7-4B55-8EF8-82E100A8B4D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61E3F1-4AF5-4D1A-B3C0-97C4A533B834}" type="datetimeFigureOut">
              <a:rPr lang="en-US" smtClean="0"/>
              <a:pPr/>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6FBED8-3BB7-4B55-8EF8-82E100A8B4D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61E3F1-4AF5-4D1A-B3C0-97C4A533B834}" type="datetimeFigureOut">
              <a:rPr lang="en-US" smtClean="0"/>
              <a:pPr/>
              <a:t>9/24/2015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6FBED8-3BB7-4B55-8EF8-82E100A8B4D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61E3F1-4AF5-4D1A-B3C0-97C4A533B834}" type="datetimeFigureOut">
              <a:rPr lang="en-US" smtClean="0"/>
              <a:pPr/>
              <a:t>9/24/2015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6FBED8-3BB7-4B55-8EF8-82E100A8B4D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61E3F1-4AF5-4D1A-B3C0-97C4A533B834}" type="datetimeFigureOut">
              <a:rPr lang="en-US" smtClean="0"/>
              <a:pPr/>
              <a:t>9/24/2015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6FBED8-3BB7-4B55-8EF8-82E100A8B4D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61E3F1-4AF5-4D1A-B3C0-97C4A533B834}" type="datetimeFigureOut">
              <a:rPr lang="en-US" smtClean="0"/>
              <a:pPr/>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6FBED8-3BB7-4B55-8EF8-82E100A8B4D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61E3F1-4AF5-4D1A-B3C0-97C4A533B834}" type="datetimeFigureOut">
              <a:rPr lang="en-US" smtClean="0"/>
              <a:pPr/>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6FBED8-3BB7-4B55-8EF8-82E100A8B4D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61E3F1-4AF5-4D1A-B3C0-97C4A533B834}"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6FBED8-3BB7-4B55-8EF8-82E100A8B4D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61E3F1-4AF5-4D1A-B3C0-97C4A533B834}"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6FBED8-3BB7-4B55-8EF8-82E100A8B4D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61E3F1-4AF5-4D1A-B3C0-97C4A533B834}" type="datetimeFigureOut">
              <a:rPr lang="en-US" smtClean="0"/>
              <a:pPr/>
              <a:t>9/24/2015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6FBED8-3BB7-4B55-8EF8-82E100A8B4D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www.crimescene.com/store/images/large/tape3_LRG.jpg"/>
          <p:cNvPicPr>
            <a:picLocks noChangeAspect="1" noChangeArrowheads="1"/>
          </p:cNvPicPr>
          <p:nvPr/>
        </p:nvPicPr>
        <p:blipFill>
          <a:blip r:embed="rId2">
            <a:lum bright="70000" contrast="-70000"/>
          </a:blip>
          <a:srcRect/>
          <a:stretch>
            <a:fillRect/>
          </a:stretch>
        </p:blipFill>
        <p:spPr bwMode="auto">
          <a:xfrm>
            <a:off x="-1" y="0"/>
            <a:ext cx="9144001" cy="6858000"/>
          </a:xfrm>
          <a:prstGeom prst="rect">
            <a:avLst/>
          </a:prstGeom>
          <a:noFill/>
        </p:spPr>
      </p:pic>
      <p:sp>
        <p:nvSpPr>
          <p:cNvPr id="3" name="Subtitle 2"/>
          <p:cNvSpPr>
            <a:spLocks noGrp="1"/>
          </p:cNvSpPr>
          <p:nvPr>
            <p:ph type="subTitle" idx="1"/>
          </p:nvPr>
        </p:nvSpPr>
        <p:spPr/>
        <p:txBody>
          <a:bodyPr/>
          <a:lstStyle/>
          <a:p>
            <a:endParaRPr lang="en-US" dirty="0"/>
          </a:p>
        </p:txBody>
      </p:sp>
      <p:sp>
        <p:nvSpPr>
          <p:cNvPr id="5" name="TextBox 4"/>
          <p:cNvSpPr txBox="1"/>
          <p:nvPr/>
        </p:nvSpPr>
        <p:spPr>
          <a:xfrm>
            <a:off x="914400" y="1905000"/>
            <a:ext cx="7554760" cy="2308324"/>
          </a:xfrm>
          <a:prstGeom prst="rect">
            <a:avLst/>
          </a:prstGeom>
          <a:noFill/>
        </p:spPr>
        <p:txBody>
          <a:bodyPr wrap="square" rtlCol="0">
            <a:spAutoFit/>
          </a:bodyPr>
          <a:lstStyle/>
          <a:p>
            <a:pPr algn="ctr"/>
            <a:r>
              <a:rPr lang="en-US" sz="4000" dirty="0" smtClean="0"/>
              <a:t>The Importance of Crime Scene Investigation as Demonstrated by a Case Study</a:t>
            </a:r>
            <a:br>
              <a:rPr lang="en-US" sz="4000" dirty="0" smtClean="0"/>
            </a:br>
            <a:r>
              <a:rPr lang="en-US" sz="2400" dirty="0" smtClean="0"/>
              <a:t>Jon R. </a:t>
            </a:r>
            <a:r>
              <a:rPr lang="en-US" sz="2400" dirty="0" err="1" smtClean="0"/>
              <a:t>Thogmartin</a:t>
            </a:r>
            <a:r>
              <a:rPr lang="en-US" sz="2400" dirty="0" smtClean="0"/>
              <a:t> M.D.</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http://www.crimescene.com/store/images/large/tape3_LRG.jpg"/>
          <p:cNvPicPr>
            <a:picLocks noChangeAspect="1" noChangeArrowheads="1"/>
          </p:cNvPicPr>
          <p:nvPr/>
        </p:nvPicPr>
        <p:blipFill>
          <a:blip r:embed="rId3">
            <a:lum bright="70000" contrast="-70000"/>
          </a:blip>
          <a:srcRect/>
          <a:stretch>
            <a:fillRect/>
          </a:stretch>
        </p:blipFill>
        <p:spPr bwMode="auto">
          <a:xfrm>
            <a:off x="-1" y="0"/>
            <a:ext cx="9144001" cy="6858000"/>
          </a:xfrm>
          <a:prstGeom prst="rect">
            <a:avLst/>
          </a:prstGeom>
          <a:noFill/>
        </p:spPr>
      </p:pic>
      <p:sp>
        <p:nvSpPr>
          <p:cNvPr id="8" name="Title 7"/>
          <p:cNvSpPr>
            <a:spLocks noGrp="1"/>
          </p:cNvSpPr>
          <p:nvPr>
            <p:ph type="title"/>
          </p:nvPr>
        </p:nvSpPr>
        <p:spPr/>
        <p:txBody>
          <a:bodyPr/>
          <a:lstStyle/>
          <a:p>
            <a:r>
              <a:rPr lang="en-US" dirty="0" smtClean="0"/>
              <a:t>Initial Observations</a:t>
            </a:r>
            <a:endParaRPr lang="en-US" dirty="0"/>
          </a:p>
        </p:txBody>
      </p:sp>
      <p:sp>
        <p:nvSpPr>
          <p:cNvPr id="9" name="Content Placeholder 8"/>
          <p:cNvSpPr>
            <a:spLocks noGrp="1"/>
          </p:cNvSpPr>
          <p:nvPr>
            <p:ph idx="1"/>
          </p:nvPr>
        </p:nvSpPr>
        <p:spPr/>
        <p:txBody>
          <a:bodyPr>
            <a:normAutofit fontScale="92500" lnSpcReduction="10000"/>
          </a:bodyPr>
          <a:lstStyle/>
          <a:p>
            <a:r>
              <a:rPr lang="en-US" dirty="0" smtClean="0"/>
              <a:t>Loud bang heard 6–6:30 am</a:t>
            </a:r>
          </a:p>
          <a:p>
            <a:pPr lvl="1"/>
            <a:r>
              <a:rPr lang="en-US" dirty="0" smtClean="0"/>
              <a:t>Police notified</a:t>
            </a:r>
          </a:p>
          <a:p>
            <a:r>
              <a:rPr lang="en-US" dirty="0" smtClean="0"/>
              <a:t>Body found at the bottom of a driveway</a:t>
            </a:r>
          </a:p>
          <a:p>
            <a:r>
              <a:rPr lang="en-US" dirty="0" smtClean="0"/>
              <a:t>The point of impact was found 10 feet away from the body</a:t>
            </a:r>
          </a:p>
          <a:p>
            <a:r>
              <a:rPr lang="en-US" dirty="0" smtClean="0"/>
              <a:t>Minimal tissue traces between body and point of impact</a:t>
            </a:r>
          </a:p>
          <a:p>
            <a:r>
              <a:rPr lang="en-US" dirty="0" smtClean="0"/>
              <a:t>Reports of tire tracks on the body were made</a:t>
            </a:r>
          </a:p>
          <a:p>
            <a:r>
              <a:rPr lang="en-US" dirty="0" smtClean="0"/>
              <a:t>ME arrived 2.5 hours later</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www.crimescene.com/store/images/large/tape3_LRG.jpg"/>
          <p:cNvPicPr>
            <a:picLocks noChangeAspect="1" noChangeArrowheads="1"/>
          </p:cNvPicPr>
          <p:nvPr/>
        </p:nvPicPr>
        <p:blipFill>
          <a:blip r:embed="rId2">
            <a:lum bright="70000" contrast="-70000"/>
          </a:blip>
          <a:srcRect/>
          <a:stretch>
            <a:fillRect/>
          </a:stretch>
        </p:blipFill>
        <p:spPr bwMode="auto">
          <a:xfrm>
            <a:off x="-1" y="0"/>
            <a:ext cx="9144001" cy="6858000"/>
          </a:xfrm>
          <a:prstGeom prst="rect">
            <a:avLst/>
          </a:prstGeom>
          <a:noFill/>
        </p:spPr>
      </p:pic>
      <p:pic>
        <p:nvPicPr>
          <p:cNvPr id="1026" name="Picture 2" descr="F:\CSI\Lecture\Presentation\Photo_2007_11_7_2_19_28_edited.jpg"/>
          <p:cNvPicPr>
            <a:picLocks noChangeAspect="1" noChangeArrowheads="1"/>
          </p:cNvPicPr>
          <p:nvPr/>
        </p:nvPicPr>
        <p:blipFill>
          <a:blip r:embed="rId3" cstate="email"/>
          <a:srcRect/>
          <a:stretch>
            <a:fillRect/>
          </a:stretch>
        </p:blipFill>
        <p:spPr bwMode="auto">
          <a:xfrm>
            <a:off x="2144703" y="0"/>
            <a:ext cx="4854593" cy="6858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www.crimescene.com/store/images/large/tape3_LRG.jpg"/>
          <p:cNvPicPr>
            <a:picLocks noChangeAspect="1" noChangeArrowheads="1"/>
          </p:cNvPicPr>
          <p:nvPr/>
        </p:nvPicPr>
        <p:blipFill>
          <a:blip r:embed="rId2">
            <a:lum bright="70000" contrast="-70000"/>
          </a:blip>
          <a:srcRect/>
          <a:stretch>
            <a:fillRect/>
          </a:stretch>
        </p:blipFill>
        <p:spPr bwMode="auto">
          <a:xfrm>
            <a:off x="-1" y="0"/>
            <a:ext cx="9144001" cy="6858000"/>
          </a:xfrm>
          <a:prstGeom prst="rect">
            <a:avLst/>
          </a:prstGeom>
          <a:noFill/>
        </p:spPr>
      </p:pic>
      <p:pic>
        <p:nvPicPr>
          <p:cNvPr id="2050" name="Picture 2" descr="F:\CSI\Lecture\Presentation\Photo_2007_11_7_2_16_28_edited.jpg"/>
          <p:cNvPicPr>
            <a:picLocks noChangeAspect="1" noChangeArrowheads="1"/>
          </p:cNvPicPr>
          <p:nvPr/>
        </p:nvPicPr>
        <p:blipFill>
          <a:blip r:embed="rId3" cstate="email"/>
          <a:srcRect/>
          <a:stretch>
            <a:fillRect/>
          </a:stretch>
        </p:blipFill>
        <p:spPr bwMode="auto">
          <a:xfrm>
            <a:off x="1447800" y="-1219200"/>
            <a:ext cx="5938249" cy="9144000"/>
          </a:xfrm>
          <a:prstGeom prst="rect">
            <a:avLst/>
          </a:prstGeom>
          <a:noFill/>
        </p:spPr>
      </p:pic>
      <p:cxnSp>
        <p:nvCxnSpPr>
          <p:cNvPr id="7" name="Straight Arrow Connector 6"/>
          <p:cNvCxnSpPr/>
          <p:nvPr/>
        </p:nvCxnSpPr>
        <p:spPr>
          <a:xfrm rot="10800000" flipV="1">
            <a:off x="4876800" y="2590800"/>
            <a:ext cx="2971800" cy="914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0" y="2362200"/>
            <a:ext cx="1524000" cy="304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990600" y="2057400"/>
            <a:ext cx="8001000" cy="5638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324600" y="0"/>
            <a:ext cx="2286000" cy="990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0"/>
            <a:ext cx="1600200" cy="990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114800" y="838200"/>
            <a:ext cx="1219200" cy="1219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743200" y="0"/>
            <a:ext cx="2667000" cy="838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Residence</a:t>
            </a:r>
            <a:endParaRPr lang="en-US" sz="1400" dirty="0">
              <a:solidFill>
                <a:schemeClr val="tx1"/>
              </a:solidFill>
            </a:endParaRPr>
          </a:p>
        </p:txBody>
      </p:sp>
      <p:sp>
        <p:nvSpPr>
          <p:cNvPr id="13" name="Rounded Rectangle 12"/>
          <p:cNvSpPr/>
          <p:nvPr/>
        </p:nvSpPr>
        <p:spPr>
          <a:xfrm>
            <a:off x="-1219200" y="4267200"/>
            <a:ext cx="6172200" cy="35814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838200" y="5410200"/>
            <a:ext cx="2819400" cy="1447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7-Point Star 14"/>
          <p:cNvSpPr/>
          <p:nvPr/>
        </p:nvSpPr>
        <p:spPr>
          <a:xfrm>
            <a:off x="3733800" y="5410200"/>
            <a:ext cx="304800" cy="304800"/>
          </a:xfrm>
          <a:prstGeom prst="star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91000" y="990600"/>
            <a:ext cx="457200" cy="76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4800600" y="990600"/>
            <a:ext cx="457200" cy="76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667000" y="2057400"/>
            <a:ext cx="1066800" cy="609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4191000" y="990600"/>
            <a:ext cx="400110" cy="762000"/>
          </a:xfrm>
          <a:prstGeom prst="rect">
            <a:avLst/>
          </a:prstGeom>
          <a:noFill/>
        </p:spPr>
        <p:txBody>
          <a:bodyPr vert="vert270" wrap="square" rtlCol="0">
            <a:spAutoFit/>
          </a:bodyPr>
          <a:lstStyle/>
          <a:p>
            <a:pPr algn="ctr"/>
            <a:r>
              <a:rPr lang="en-US" sz="1400" dirty="0"/>
              <a:t>V</a:t>
            </a:r>
            <a:r>
              <a:rPr lang="en-US" sz="1400" dirty="0" smtClean="0"/>
              <a:t>an</a:t>
            </a:r>
            <a:endParaRPr lang="en-US" sz="1400" dirty="0"/>
          </a:p>
        </p:txBody>
      </p:sp>
      <p:sp>
        <p:nvSpPr>
          <p:cNvPr id="21" name="TextBox 20"/>
          <p:cNvSpPr txBox="1"/>
          <p:nvPr/>
        </p:nvSpPr>
        <p:spPr>
          <a:xfrm>
            <a:off x="4800600" y="990600"/>
            <a:ext cx="400110" cy="762000"/>
          </a:xfrm>
          <a:prstGeom prst="rect">
            <a:avLst/>
          </a:prstGeom>
          <a:noFill/>
        </p:spPr>
        <p:txBody>
          <a:bodyPr vert="vert270" wrap="square" rtlCol="0">
            <a:spAutoFit/>
          </a:bodyPr>
          <a:lstStyle/>
          <a:p>
            <a:pPr algn="ctr"/>
            <a:r>
              <a:rPr lang="en-US" sz="1400" dirty="0" smtClean="0"/>
              <a:t>Truck</a:t>
            </a:r>
            <a:endParaRPr lang="en-US" sz="1400" dirty="0"/>
          </a:p>
        </p:txBody>
      </p:sp>
      <p:sp>
        <p:nvSpPr>
          <p:cNvPr id="22" name="TextBox 21"/>
          <p:cNvSpPr txBox="1"/>
          <p:nvPr/>
        </p:nvSpPr>
        <p:spPr>
          <a:xfrm>
            <a:off x="2743200" y="2209800"/>
            <a:ext cx="914400" cy="307777"/>
          </a:xfrm>
          <a:prstGeom prst="rect">
            <a:avLst/>
          </a:prstGeom>
          <a:noFill/>
        </p:spPr>
        <p:txBody>
          <a:bodyPr wrap="square" rtlCol="0">
            <a:spAutoFit/>
          </a:bodyPr>
          <a:lstStyle/>
          <a:p>
            <a:pPr algn="ctr"/>
            <a:r>
              <a:rPr lang="en-US" sz="1400" dirty="0" smtClean="0"/>
              <a:t>Car</a:t>
            </a:r>
            <a:endParaRPr lang="en-US" sz="1400" dirty="0"/>
          </a:p>
        </p:txBody>
      </p:sp>
      <p:sp>
        <p:nvSpPr>
          <p:cNvPr id="23" name="TextBox 22"/>
          <p:cNvSpPr txBox="1"/>
          <p:nvPr/>
        </p:nvSpPr>
        <p:spPr>
          <a:xfrm>
            <a:off x="4191000" y="1676400"/>
            <a:ext cx="228600" cy="369332"/>
          </a:xfrm>
          <a:prstGeom prst="rect">
            <a:avLst/>
          </a:prstGeom>
          <a:noFill/>
        </p:spPr>
        <p:txBody>
          <a:bodyPr wrap="square" rtlCol="0">
            <a:spAutoFit/>
          </a:bodyPr>
          <a:lstStyle/>
          <a:p>
            <a:r>
              <a:rPr lang="en-US" dirty="0" smtClean="0"/>
              <a:t>X</a:t>
            </a:r>
            <a:endParaRPr lang="en-US" dirty="0"/>
          </a:p>
        </p:txBody>
      </p:sp>
      <p:sp>
        <p:nvSpPr>
          <p:cNvPr id="24" name="TextBox 23"/>
          <p:cNvSpPr txBox="1"/>
          <p:nvPr/>
        </p:nvSpPr>
        <p:spPr>
          <a:xfrm>
            <a:off x="4419600" y="2286000"/>
            <a:ext cx="228600" cy="307777"/>
          </a:xfrm>
          <a:prstGeom prst="rect">
            <a:avLst/>
          </a:prstGeom>
          <a:noFill/>
        </p:spPr>
        <p:txBody>
          <a:bodyPr wrap="square" rtlCol="0">
            <a:spAutoFit/>
          </a:bodyPr>
          <a:lstStyle/>
          <a:p>
            <a:r>
              <a:rPr lang="en-US" sz="1400" dirty="0" smtClean="0"/>
              <a:t>*</a:t>
            </a:r>
            <a:endParaRPr lang="en-US" sz="1400" dirty="0"/>
          </a:p>
        </p:txBody>
      </p:sp>
      <p:sp>
        <p:nvSpPr>
          <p:cNvPr id="25" name="TextBox 24"/>
          <p:cNvSpPr txBox="1"/>
          <p:nvPr/>
        </p:nvSpPr>
        <p:spPr>
          <a:xfrm>
            <a:off x="5562600" y="1066800"/>
            <a:ext cx="3276600" cy="307777"/>
          </a:xfrm>
          <a:prstGeom prst="rect">
            <a:avLst/>
          </a:prstGeom>
          <a:noFill/>
        </p:spPr>
        <p:txBody>
          <a:bodyPr wrap="square" rtlCol="0">
            <a:spAutoFit/>
          </a:bodyPr>
          <a:lstStyle/>
          <a:p>
            <a:r>
              <a:rPr lang="en-US" sz="1400" dirty="0" smtClean="0"/>
              <a:t>X=body location      *=impact site</a:t>
            </a:r>
            <a:endParaRPr lang="en-US" sz="1400" dirty="0"/>
          </a:p>
        </p:txBody>
      </p:sp>
      <p:cxnSp>
        <p:nvCxnSpPr>
          <p:cNvPr id="27" name="Straight Arrow Connector 26"/>
          <p:cNvCxnSpPr/>
          <p:nvPr/>
        </p:nvCxnSpPr>
        <p:spPr>
          <a:xfrm rot="16200000" flipV="1">
            <a:off x="7162800" y="6019800"/>
            <a:ext cx="10675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7543800" y="6488668"/>
            <a:ext cx="333746" cy="369332"/>
          </a:xfrm>
          <a:prstGeom prst="rect">
            <a:avLst/>
          </a:prstGeom>
          <a:noFill/>
        </p:spPr>
        <p:txBody>
          <a:bodyPr wrap="none" rtlCol="0">
            <a:spAutoFit/>
          </a:bodyPr>
          <a:lstStyle/>
          <a:p>
            <a:r>
              <a:rPr lang="en-US" dirty="0" smtClean="0"/>
              <a:t>N</a:t>
            </a:r>
            <a:endParaRPr lang="en-US" dirty="0"/>
          </a:p>
        </p:txBody>
      </p:sp>
      <p:sp>
        <p:nvSpPr>
          <p:cNvPr id="31" name="Rectangle 30"/>
          <p:cNvSpPr/>
          <p:nvPr/>
        </p:nvSpPr>
        <p:spPr>
          <a:xfrm>
            <a:off x="609600" y="3810000"/>
            <a:ext cx="1471750" cy="307777"/>
          </a:xfrm>
          <a:prstGeom prst="rect">
            <a:avLst/>
          </a:prstGeom>
        </p:spPr>
        <p:txBody>
          <a:bodyPr wrap="none">
            <a:spAutoFit/>
          </a:bodyPr>
          <a:lstStyle/>
          <a:p>
            <a:r>
              <a:rPr lang="en-US" sz="1400" dirty="0" smtClean="0"/>
              <a:t>Residential Street</a:t>
            </a:r>
            <a:endParaRPr lang="en-US"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crimescene.com/store/images/large/tape3_LRG.jpg"/>
          <p:cNvPicPr>
            <a:picLocks noChangeAspect="1" noChangeArrowheads="1"/>
          </p:cNvPicPr>
          <p:nvPr/>
        </p:nvPicPr>
        <p:blipFill>
          <a:blip r:embed="rId3">
            <a:lum bright="70000" contrast="-70000"/>
          </a:blip>
          <a:srcRect/>
          <a:stretch>
            <a:fillRect/>
          </a:stretch>
        </p:blipFill>
        <p:spPr bwMode="auto">
          <a:xfrm>
            <a:off x="-1" y="0"/>
            <a:ext cx="9144001" cy="6858000"/>
          </a:xfrm>
          <a:prstGeom prst="rect">
            <a:avLst/>
          </a:prstGeom>
          <a:noFill/>
        </p:spPr>
      </p:pic>
      <p:sp>
        <p:nvSpPr>
          <p:cNvPr id="2" name="Title 1"/>
          <p:cNvSpPr>
            <a:spLocks noGrp="1"/>
          </p:cNvSpPr>
          <p:nvPr>
            <p:ph type="title"/>
          </p:nvPr>
        </p:nvSpPr>
        <p:spPr/>
        <p:txBody>
          <a:bodyPr/>
          <a:lstStyle/>
          <a:p>
            <a:r>
              <a:rPr lang="en-US" dirty="0" smtClean="0"/>
              <a:t>What do you think happened?</a:t>
            </a:r>
            <a:endParaRPr lang="en-US" dirty="0"/>
          </a:p>
        </p:txBody>
      </p:sp>
      <p:sp>
        <p:nvSpPr>
          <p:cNvPr id="3" name="Content Placeholder 2"/>
          <p:cNvSpPr>
            <a:spLocks noGrp="1"/>
          </p:cNvSpPr>
          <p:nvPr>
            <p:ph idx="1"/>
          </p:nvPr>
        </p:nvSpPr>
        <p:spPr/>
        <p:txBody>
          <a:bodyPr/>
          <a:lstStyle/>
          <a:p>
            <a:r>
              <a:rPr lang="en-US" dirty="0" smtClean="0"/>
              <a:t>Initially thought to be a motor vehicle/pedestrian incident</a:t>
            </a:r>
          </a:p>
          <a:p>
            <a:r>
              <a:rPr lang="en-US" dirty="0" smtClean="0"/>
              <a:t>Further investigation showed it wasn’t a typical incident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00" y="2362200"/>
            <a:ext cx="1524000" cy="304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990600" y="2057400"/>
            <a:ext cx="8001000" cy="5638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324600" y="0"/>
            <a:ext cx="2286000" cy="990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0"/>
            <a:ext cx="1600200" cy="990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114800" y="838200"/>
            <a:ext cx="1219200"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743200" y="0"/>
            <a:ext cx="2667000" cy="838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Residence</a:t>
            </a:r>
            <a:endParaRPr lang="en-US" sz="1400" dirty="0">
              <a:solidFill>
                <a:schemeClr val="tx1"/>
              </a:solidFill>
            </a:endParaRPr>
          </a:p>
        </p:txBody>
      </p:sp>
      <p:sp>
        <p:nvSpPr>
          <p:cNvPr id="13" name="Rounded Rectangle 12"/>
          <p:cNvSpPr/>
          <p:nvPr/>
        </p:nvSpPr>
        <p:spPr>
          <a:xfrm>
            <a:off x="-1219200" y="4267200"/>
            <a:ext cx="6172200" cy="3581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838200" y="5410200"/>
            <a:ext cx="28194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7-Point Star 14"/>
          <p:cNvSpPr/>
          <p:nvPr/>
        </p:nvSpPr>
        <p:spPr>
          <a:xfrm>
            <a:off x="3733800" y="5410200"/>
            <a:ext cx="304800" cy="304800"/>
          </a:xfrm>
          <a:prstGeom prst="star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91000" y="990600"/>
            <a:ext cx="457200" cy="76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4800600" y="990600"/>
            <a:ext cx="457200" cy="76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667000" y="2057400"/>
            <a:ext cx="1066800" cy="609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4191000" y="990600"/>
            <a:ext cx="400110" cy="762000"/>
          </a:xfrm>
          <a:prstGeom prst="rect">
            <a:avLst/>
          </a:prstGeom>
          <a:noFill/>
        </p:spPr>
        <p:txBody>
          <a:bodyPr vert="vert270" wrap="square" rtlCol="0">
            <a:spAutoFit/>
          </a:bodyPr>
          <a:lstStyle/>
          <a:p>
            <a:pPr algn="ctr"/>
            <a:r>
              <a:rPr lang="en-US" sz="1400" dirty="0"/>
              <a:t>V</a:t>
            </a:r>
            <a:r>
              <a:rPr lang="en-US" sz="1400" dirty="0" smtClean="0"/>
              <a:t>an</a:t>
            </a:r>
            <a:endParaRPr lang="en-US" sz="1400" dirty="0"/>
          </a:p>
        </p:txBody>
      </p:sp>
      <p:sp>
        <p:nvSpPr>
          <p:cNvPr id="21" name="TextBox 20"/>
          <p:cNvSpPr txBox="1"/>
          <p:nvPr/>
        </p:nvSpPr>
        <p:spPr>
          <a:xfrm>
            <a:off x="4800600" y="990600"/>
            <a:ext cx="400110" cy="762000"/>
          </a:xfrm>
          <a:prstGeom prst="rect">
            <a:avLst/>
          </a:prstGeom>
          <a:noFill/>
        </p:spPr>
        <p:txBody>
          <a:bodyPr vert="vert270" wrap="square" rtlCol="0">
            <a:spAutoFit/>
          </a:bodyPr>
          <a:lstStyle/>
          <a:p>
            <a:pPr algn="ctr"/>
            <a:r>
              <a:rPr lang="en-US" sz="1400" dirty="0" smtClean="0"/>
              <a:t>Truck</a:t>
            </a:r>
            <a:endParaRPr lang="en-US" sz="1400" dirty="0"/>
          </a:p>
        </p:txBody>
      </p:sp>
      <p:sp>
        <p:nvSpPr>
          <p:cNvPr id="22" name="TextBox 21"/>
          <p:cNvSpPr txBox="1"/>
          <p:nvPr/>
        </p:nvSpPr>
        <p:spPr>
          <a:xfrm>
            <a:off x="2743200" y="2209800"/>
            <a:ext cx="914400" cy="307777"/>
          </a:xfrm>
          <a:prstGeom prst="rect">
            <a:avLst/>
          </a:prstGeom>
          <a:noFill/>
        </p:spPr>
        <p:txBody>
          <a:bodyPr wrap="square" rtlCol="0">
            <a:spAutoFit/>
          </a:bodyPr>
          <a:lstStyle/>
          <a:p>
            <a:pPr algn="ctr"/>
            <a:r>
              <a:rPr lang="en-US" sz="1400" dirty="0" smtClean="0"/>
              <a:t>Car</a:t>
            </a:r>
            <a:endParaRPr lang="en-US" sz="1400" dirty="0"/>
          </a:p>
        </p:txBody>
      </p:sp>
      <p:sp>
        <p:nvSpPr>
          <p:cNvPr id="23" name="TextBox 22"/>
          <p:cNvSpPr txBox="1"/>
          <p:nvPr/>
        </p:nvSpPr>
        <p:spPr>
          <a:xfrm>
            <a:off x="4191000" y="1676400"/>
            <a:ext cx="228600" cy="369332"/>
          </a:xfrm>
          <a:prstGeom prst="rect">
            <a:avLst/>
          </a:prstGeom>
          <a:noFill/>
        </p:spPr>
        <p:txBody>
          <a:bodyPr wrap="square" rtlCol="0">
            <a:spAutoFit/>
          </a:bodyPr>
          <a:lstStyle/>
          <a:p>
            <a:r>
              <a:rPr lang="en-US" dirty="0" smtClean="0"/>
              <a:t>X</a:t>
            </a:r>
            <a:endParaRPr lang="en-US" dirty="0"/>
          </a:p>
        </p:txBody>
      </p:sp>
      <p:sp>
        <p:nvSpPr>
          <p:cNvPr id="24" name="TextBox 23"/>
          <p:cNvSpPr txBox="1"/>
          <p:nvPr/>
        </p:nvSpPr>
        <p:spPr>
          <a:xfrm>
            <a:off x="4419600" y="2286000"/>
            <a:ext cx="228600" cy="307777"/>
          </a:xfrm>
          <a:prstGeom prst="rect">
            <a:avLst/>
          </a:prstGeom>
          <a:noFill/>
        </p:spPr>
        <p:txBody>
          <a:bodyPr wrap="square" rtlCol="0">
            <a:spAutoFit/>
          </a:bodyPr>
          <a:lstStyle/>
          <a:p>
            <a:r>
              <a:rPr lang="en-US" sz="1400" dirty="0" smtClean="0"/>
              <a:t>*</a:t>
            </a:r>
            <a:endParaRPr lang="en-US" sz="1400" dirty="0"/>
          </a:p>
        </p:txBody>
      </p:sp>
      <p:sp>
        <p:nvSpPr>
          <p:cNvPr id="25" name="TextBox 24"/>
          <p:cNvSpPr txBox="1"/>
          <p:nvPr/>
        </p:nvSpPr>
        <p:spPr>
          <a:xfrm>
            <a:off x="5562600" y="1066801"/>
            <a:ext cx="3581400" cy="954107"/>
          </a:xfrm>
          <a:prstGeom prst="rect">
            <a:avLst/>
          </a:prstGeom>
          <a:noFill/>
        </p:spPr>
        <p:txBody>
          <a:bodyPr wrap="square" rtlCol="0">
            <a:spAutoFit/>
          </a:bodyPr>
          <a:lstStyle/>
          <a:p>
            <a:r>
              <a:rPr lang="en-US" sz="1400" dirty="0" smtClean="0">
                <a:solidFill>
                  <a:schemeClr val="tx1">
                    <a:lumMod val="50000"/>
                    <a:lumOff val="50000"/>
                  </a:schemeClr>
                </a:solidFill>
              </a:rPr>
              <a:t>X=body location      *=impact site</a:t>
            </a:r>
          </a:p>
          <a:p>
            <a:r>
              <a:rPr lang="en-US" sz="1400" dirty="0" smtClean="0">
                <a:solidFill>
                  <a:schemeClr val="tx1">
                    <a:lumMod val="50000"/>
                    <a:lumOff val="50000"/>
                  </a:schemeClr>
                </a:solidFill>
              </a:rPr>
              <a:t>b=brain	             S=skull</a:t>
            </a:r>
          </a:p>
          <a:p>
            <a:r>
              <a:rPr lang="en-US" sz="1400" dirty="0" smtClean="0">
                <a:solidFill>
                  <a:schemeClr val="tx1">
                    <a:lumMod val="50000"/>
                    <a:lumOff val="50000"/>
                  </a:schemeClr>
                </a:solidFill>
              </a:rPr>
              <a:t>b</a:t>
            </a:r>
            <a:r>
              <a:rPr lang="en-US" sz="1400" baseline="-25000" dirty="0" smtClean="0">
                <a:solidFill>
                  <a:schemeClr val="tx1">
                    <a:lumMod val="50000"/>
                    <a:lumOff val="50000"/>
                  </a:schemeClr>
                </a:solidFill>
              </a:rPr>
              <a:t>2</a:t>
            </a:r>
            <a:r>
              <a:rPr lang="en-US" sz="1400" dirty="0" smtClean="0">
                <a:solidFill>
                  <a:schemeClr val="tx1">
                    <a:lumMod val="50000"/>
                    <a:lumOff val="50000"/>
                  </a:schemeClr>
                </a:solidFill>
              </a:rPr>
              <a:t>=brain in palm tree ~6 feet above the ground</a:t>
            </a:r>
            <a:r>
              <a:rPr lang="en-US" sz="1400" dirty="0" smtClean="0"/>
              <a:t>	</a:t>
            </a:r>
            <a:endParaRPr lang="en-US" sz="1400" dirty="0"/>
          </a:p>
        </p:txBody>
      </p:sp>
      <p:sp>
        <p:nvSpPr>
          <p:cNvPr id="20" name="TextBox 19"/>
          <p:cNvSpPr txBox="1"/>
          <p:nvPr/>
        </p:nvSpPr>
        <p:spPr>
          <a:xfrm>
            <a:off x="228600" y="1143000"/>
            <a:ext cx="228600" cy="307777"/>
          </a:xfrm>
          <a:prstGeom prst="rect">
            <a:avLst/>
          </a:prstGeom>
          <a:noFill/>
        </p:spPr>
        <p:txBody>
          <a:bodyPr wrap="square" rtlCol="0">
            <a:spAutoFit/>
          </a:bodyPr>
          <a:lstStyle/>
          <a:p>
            <a:r>
              <a:rPr lang="en-US" sz="1400" dirty="0" smtClean="0"/>
              <a:t>S</a:t>
            </a:r>
            <a:endParaRPr lang="en-US" sz="1400" dirty="0"/>
          </a:p>
        </p:txBody>
      </p:sp>
      <p:sp>
        <p:nvSpPr>
          <p:cNvPr id="26" name="TextBox 25"/>
          <p:cNvSpPr txBox="1"/>
          <p:nvPr/>
        </p:nvSpPr>
        <p:spPr>
          <a:xfrm>
            <a:off x="5486400" y="1752600"/>
            <a:ext cx="304800" cy="307777"/>
          </a:xfrm>
          <a:prstGeom prst="rect">
            <a:avLst/>
          </a:prstGeom>
          <a:noFill/>
        </p:spPr>
        <p:txBody>
          <a:bodyPr wrap="square" rtlCol="0">
            <a:spAutoFit/>
          </a:bodyPr>
          <a:lstStyle/>
          <a:p>
            <a:r>
              <a:rPr lang="en-US" sz="1400" dirty="0"/>
              <a:t>b</a:t>
            </a:r>
          </a:p>
        </p:txBody>
      </p:sp>
      <p:sp>
        <p:nvSpPr>
          <p:cNvPr id="27" name="TextBox 26"/>
          <p:cNvSpPr txBox="1"/>
          <p:nvPr/>
        </p:nvSpPr>
        <p:spPr>
          <a:xfrm>
            <a:off x="6705600" y="4800600"/>
            <a:ext cx="228600" cy="307777"/>
          </a:xfrm>
          <a:prstGeom prst="rect">
            <a:avLst/>
          </a:prstGeom>
          <a:noFill/>
        </p:spPr>
        <p:txBody>
          <a:bodyPr wrap="square" rtlCol="0">
            <a:spAutoFit/>
          </a:bodyPr>
          <a:lstStyle/>
          <a:p>
            <a:r>
              <a:rPr lang="en-US" sz="1400" dirty="0" smtClean="0"/>
              <a:t>b</a:t>
            </a:r>
            <a:endParaRPr lang="en-US" sz="1400" dirty="0"/>
          </a:p>
        </p:txBody>
      </p:sp>
      <p:sp>
        <p:nvSpPr>
          <p:cNvPr id="28" name="TextBox 27"/>
          <p:cNvSpPr txBox="1"/>
          <p:nvPr/>
        </p:nvSpPr>
        <p:spPr>
          <a:xfrm>
            <a:off x="685800" y="3810000"/>
            <a:ext cx="1828800" cy="307777"/>
          </a:xfrm>
          <a:prstGeom prst="rect">
            <a:avLst/>
          </a:prstGeom>
          <a:noFill/>
        </p:spPr>
        <p:txBody>
          <a:bodyPr wrap="square" rtlCol="0">
            <a:spAutoFit/>
          </a:bodyPr>
          <a:lstStyle/>
          <a:p>
            <a:r>
              <a:rPr lang="en-US" sz="1400" dirty="0" smtClean="0"/>
              <a:t>Residential Street</a:t>
            </a:r>
            <a:endParaRPr lang="en-US" sz="1400" dirty="0"/>
          </a:p>
        </p:txBody>
      </p:sp>
      <p:sp>
        <p:nvSpPr>
          <p:cNvPr id="29" name="TextBox 28"/>
          <p:cNvSpPr txBox="1"/>
          <p:nvPr/>
        </p:nvSpPr>
        <p:spPr>
          <a:xfrm>
            <a:off x="1752600" y="5562600"/>
            <a:ext cx="990600" cy="307777"/>
          </a:xfrm>
          <a:prstGeom prst="rect">
            <a:avLst/>
          </a:prstGeom>
          <a:noFill/>
        </p:spPr>
        <p:txBody>
          <a:bodyPr wrap="square" rtlCol="0">
            <a:spAutoFit/>
          </a:bodyPr>
          <a:lstStyle/>
          <a:p>
            <a:r>
              <a:rPr lang="en-US" sz="1400" dirty="0" smtClean="0"/>
              <a:t>Residence</a:t>
            </a:r>
            <a:endParaRPr lang="en-US" sz="1400" dirty="0"/>
          </a:p>
        </p:txBody>
      </p:sp>
      <p:sp>
        <p:nvSpPr>
          <p:cNvPr id="30" name="TextBox 29"/>
          <p:cNvSpPr txBox="1"/>
          <p:nvPr/>
        </p:nvSpPr>
        <p:spPr>
          <a:xfrm>
            <a:off x="3733800" y="5105400"/>
            <a:ext cx="609600" cy="307777"/>
          </a:xfrm>
          <a:prstGeom prst="rect">
            <a:avLst/>
          </a:prstGeom>
          <a:noFill/>
        </p:spPr>
        <p:txBody>
          <a:bodyPr wrap="square" rtlCol="0">
            <a:spAutoFit/>
          </a:bodyPr>
          <a:lstStyle/>
          <a:p>
            <a:r>
              <a:rPr lang="en-US" sz="1400" dirty="0" smtClean="0"/>
              <a:t>b</a:t>
            </a:r>
            <a:r>
              <a:rPr lang="en-US" sz="1400" baseline="-25000" dirty="0" smtClean="0"/>
              <a:t>2</a:t>
            </a:r>
            <a:r>
              <a:rPr lang="en-US" sz="1400" dirty="0" smtClean="0"/>
              <a:t>b</a:t>
            </a:r>
            <a:endParaRPr lang="en-US" sz="1400" dirty="0"/>
          </a:p>
        </p:txBody>
      </p:sp>
      <p:cxnSp>
        <p:nvCxnSpPr>
          <p:cNvPr id="31" name="Straight Arrow Connector 30"/>
          <p:cNvCxnSpPr/>
          <p:nvPr/>
        </p:nvCxnSpPr>
        <p:spPr>
          <a:xfrm rot="16200000" flipV="1">
            <a:off x="7162800" y="6019800"/>
            <a:ext cx="10675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7543800" y="6488668"/>
            <a:ext cx="333746" cy="369332"/>
          </a:xfrm>
          <a:prstGeom prst="rect">
            <a:avLst/>
          </a:prstGeom>
        </p:spPr>
        <p:txBody>
          <a:bodyPr wrap="none">
            <a:spAutoFit/>
          </a:bodyPr>
          <a:lstStyle/>
          <a:p>
            <a:r>
              <a:rPr lang="en-US" dirty="0" smtClean="0"/>
              <a:t>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crimescene.com/store/images/large/tape3_LRG.jpg"/>
          <p:cNvPicPr>
            <a:picLocks noChangeAspect="1" noChangeArrowheads="1"/>
          </p:cNvPicPr>
          <p:nvPr/>
        </p:nvPicPr>
        <p:blipFill>
          <a:blip r:embed="rId3">
            <a:lum bright="70000" contrast="-70000"/>
          </a:blip>
          <a:srcRect/>
          <a:stretch>
            <a:fillRect/>
          </a:stretch>
        </p:blipFill>
        <p:spPr bwMode="auto">
          <a:xfrm>
            <a:off x="-1" y="0"/>
            <a:ext cx="9144001" cy="6858000"/>
          </a:xfrm>
          <a:prstGeom prst="rect">
            <a:avLst/>
          </a:prstGeom>
          <a:noFill/>
        </p:spPr>
      </p:pic>
      <p:sp>
        <p:nvSpPr>
          <p:cNvPr id="2" name="Title 1"/>
          <p:cNvSpPr>
            <a:spLocks noGrp="1"/>
          </p:cNvSpPr>
          <p:nvPr>
            <p:ph type="title"/>
          </p:nvPr>
        </p:nvSpPr>
        <p:spPr/>
        <p:txBody>
          <a:bodyPr/>
          <a:lstStyle/>
          <a:p>
            <a:r>
              <a:rPr lang="en-US" dirty="0" smtClean="0"/>
              <a:t>Scene Investigation</a:t>
            </a:r>
            <a:endParaRPr lang="en-US" dirty="0"/>
          </a:p>
        </p:txBody>
      </p:sp>
      <p:sp>
        <p:nvSpPr>
          <p:cNvPr id="3" name="Content Placeholder 2"/>
          <p:cNvSpPr>
            <a:spLocks noGrp="1"/>
          </p:cNvSpPr>
          <p:nvPr>
            <p:ph idx="1"/>
          </p:nvPr>
        </p:nvSpPr>
        <p:spPr/>
        <p:txBody>
          <a:bodyPr>
            <a:normAutofit/>
          </a:bodyPr>
          <a:lstStyle/>
          <a:p>
            <a:r>
              <a:rPr lang="en-US" dirty="0" smtClean="0"/>
              <a:t>The skin was cool, but the organs were warm</a:t>
            </a:r>
          </a:p>
          <a:p>
            <a:r>
              <a:rPr lang="en-US" dirty="0" smtClean="0"/>
              <a:t>The body had on jeans only</a:t>
            </a:r>
          </a:p>
          <a:p>
            <a:r>
              <a:rPr lang="en-US" dirty="0" smtClean="0"/>
              <a:t>One shoe was found nearby</a:t>
            </a:r>
          </a:p>
          <a:p>
            <a:r>
              <a:rPr lang="en-US" dirty="0" smtClean="0"/>
              <a:t>No wallet or ID found</a:t>
            </a:r>
          </a:p>
          <a:p>
            <a:r>
              <a:rPr lang="en-US" dirty="0" smtClean="0"/>
              <a:t>Pockets contained an unopened condom and a torn picture showing the bottom half of a person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crimescene.com/store/images/large/tape3_LRG.jpg"/>
          <p:cNvPicPr>
            <a:picLocks noChangeAspect="1" noChangeArrowheads="1"/>
          </p:cNvPicPr>
          <p:nvPr/>
        </p:nvPicPr>
        <p:blipFill>
          <a:blip r:embed="rId2">
            <a:lum bright="70000" contrast="-70000"/>
          </a:blip>
          <a:srcRect/>
          <a:stretch>
            <a:fillRect/>
          </a:stretch>
        </p:blipFill>
        <p:spPr bwMode="auto">
          <a:xfrm>
            <a:off x="-1" y="0"/>
            <a:ext cx="9144001" cy="6858000"/>
          </a:xfrm>
          <a:prstGeom prst="rect">
            <a:avLst/>
          </a:prstGeom>
          <a:noFill/>
        </p:spPr>
      </p:pic>
      <p:sp>
        <p:nvSpPr>
          <p:cNvPr id="2" name="Title 1"/>
          <p:cNvSpPr>
            <a:spLocks noGrp="1"/>
          </p:cNvSpPr>
          <p:nvPr>
            <p:ph type="title"/>
          </p:nvPr>
        </p:nvSpPr>
        <p:spPr/>
        <p:txBody>
          <a:bodyPr/>
          <a:lstStyle/>
          <a:p>
            <a:r>
              <a:rPr lang="en-US" dirty="0" smtClean="0"/>
              <a:t>Scene Investigation</a:t>
            </a:r>
            <a:endParaRPr lang="en-US" dirty="0"/>
          </a:p>
        </p:txBody>
      </p:sp>
      <p:sp>
        <p:nvSpPr>
          <p:cNvPr id="3" name="Content Placeholder 2"/>
          <p:cNvSpPr>
            <a:spLocks noGrp="1"/>
          </p:cNvSpPr>
          <p:nvPr>
            <p:ph idx="1"/>
          </p:nvPr>
        </p:nvSpPr>
        <p:spPr/>
        <p:txBody>
          <a:bodyPr>
            <a:normAutofit/>
          </a:bodyPr>
          <a:lstStyle/>
          <a:p>
            <a:r>
              <a:rPr lang="en-US" dirty="0" smtClean="0"/>
              <a:t>Grease found on the body (previously thought to be tire marks)</a:t>
            </a:r>
          </a:p>
          <a:p>
            <a:r>
              <a:rPr lang="en-US" dirty="0" smtClean="0"/>
              <a:t>Multiple fractures</a:t>
            </a:r>
          </a:p>
          <a:p>
            <a:r>
              <a:rPr lang="en-US" dirty="0" smtClean="0"/>
              <a:t>Partial </a:t>
            </a:r>
            <a:r>
              <a:rPr lang="en-US" dirty="0" smtClean="0"/>
              <a:t>evisceration (disemboweled)</a:t>
            </a:r>
            <a:endParaRPr lang="en-US" dirty="0" smtClean="0"/>
          </a:p>
          <a:p>
            <a:r>
              <a:rPr lang="en-US" dirty="0" smtClean="0"/>
              <a:t>Open cranium with absent brain</a:t>
            </a:r>
          </a:p>
          <a:p>
            <a:pPr lvl="1"/>
            <a:r>
              <a:rPr lang="en-US" dirty="0" smtClean="0"/>
              <a:t>Brain matter and skull fragments found at the point of impact</a:t>
            </a:r>
          </a:p>
          <a:p>
            <a:r>
              <a:rPr lang="en-US" dirty="0" smtClean="0"/>
              <a:t>No bloody tire tracks were found on the scene</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crimescene.com/store/images/large/tape3_LRG.jpg"/>
          <p:cNvPicPr>
            <a:picLocks noChangeAspect="1" noChangeArrowheads="1"/>
          </p:cNvPicPr>
          <p:nvPr/>
        </p:nvPicPr>
        <p:blipFill>
          <a:blip r:embed="rId3">
            <a:lum bright="70000" contrast="-70000"/>
          </a:blip>
          <a:srcRect/>
          <a:stretch>
            <a:fillRect/>
          </a:stretch>
        </p:blipFill>
        <p:spPr bwMode="auto">
          <a:xfrm>
            <a:off x="-1" y="0"/>
            <a:ext cx="9144001" cy="6858000"/>
          </a:xfrm>
          <a:prstGeom prst="rect">
            <a:avLst/>
          </a:prstGeom>
          <a:noFill/>
        </p:spPr>
      </p:pic>
      <p:sp>
        <p:nvSpPr>
          <p:cNvPr id="2" name="Title 1"/>
          <p:cNvSpPr>
            <a:spLocks noGrp="1"/>
          </p:cNvSpPr>
          <p:nvPr>
            <p:ph type="title"/>
          </p:nvPr>
        </p:nvSpPr>
        <p:spPr/>
        <p:txBody>
          <a:bodyPr/>
          <a:lstStyle/>
          <a:p>
            <a:r>
              <a:rPr lang="en-US" dirty="0" smtClean="0"/>
              <a:t>Autopsy</a:t>
            </a:r>
            <a:endParaRPr lang="en-US" dirty="0"/>
          </a:p>
        </p:txBody>
      </p:sp>
      <p:sp>
        <p:nvSpPr>
          <p:cNvPr id="3" name="Content Placeholder 2"/>
          <p:cNvSpPr>
            <a:spLocks noGrp="1"/>
          </p:cNvSpPr>
          <p:nvPr>
            <p:ph idx="1"/>
          </p:nvPr>
        </p:nvSpPr>
        <p:spPr/>
        <p:txBody>
          <a:bodyPr>
            <a:normAutofit lnSpcReduction="10000"/>
          </a:bodyPr>
          <a:lstStyle/>
          <a:p>
            <a:r>
              <a:rPr lang="en-US" dirty="0" smtClean="0"/>
              <a:t>Male, late 20’s, early 30’s</a:t>
            </a:r>
          </a:p>
          <a:p>
            <a:pPr>
              <a:buNone/>
            </a:pPr>
            <a:endParaRPr lang="en-US" dirty="0" smtClean="0"/>
          </a:p>
          <a:p>
            <a:r>
              <a:rPr lang="en-US" dirty="0" smtClean="0"/>
              <a:t>Multiple fractures</a:t>
            </a:r>
          </a:p>
          <a:p>
            <a:pPr>
              <a:buNone/>
            </a:pPr>
            <a:endParaRPr lang="en-US" dirty="0" smtClean="0"/>
          </a:p>
          <a:p>
            <a:r>
              <a:rPr lang="en-US" dirty="0" smtClean="0"/>
              <a:t>Minimal abrasions</a:t>
            </a:r>
          </a:p>
          <a:p>
            <a:pPr>
              <a:buNone/>
            </a:pPr>
            <a:endParaRPr lang="en-US" dirty="0" smtClean="0"/>
          </a:p>
          <a:p>
            <a:r>
              <a:rPr lang="en-US" dirty="0" smtClean="0"/>
              <a:t>Acute </a:t>
            </a:r>
            <a:r>
              <a:rPr lang="en-US" dirty="0" err="1" smtClean="0"/>
              <a:t>striae</a:t>
            </a:r>
            <a:r>
              <a:rPr lang="en-US" dirty="0" smtClean="0"/>
              <a:t> on inguinal </a:t>
            </a:r>
            <a:r>
              <a:rPr lang="en-US" dirty="0" smtClean="0"/>
              <a:t>areas (groin or lower abdomen), </a:t>
            </a:r>
            <a:r>
              <a:rPr lang="en-US" dirty="0" smtClean="0"/>
              <a:t>anterior left arm, and mid-thighs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crimescene.com/store/images/large/tape3_LRG.jpg"/>
          <p:cNvPicPr>
            <a:picLocks noChangeAspect="1" noChangeArrowheads="1"/>
          </p:cNvPicPr>
          <p:nvPr/>
        </p:nvPicPr>
        <p:blipFill>
          <a:blip r:embed="rId2">
            <a:lum bright="70000" contrast="-70000"/>
          </a:blip>
          <a:srcRect/>
          <a:stretch>
            <a:fillRect/>
          </a:stretch>
        </p:blipFill>
        <p:spPr bwMode="auto">
          <a:xfrm>
            <a:off x="-1" y="0"/>
            <a:ext cx="9144001" cy="6858000"/>
          </a:xfrm>
          <a:prstGeom prst="rect">
            <a:avLst/>
          </a:prstGeom>
          <a:noFill/>
        </p:spPr>
      </p:pic>
      <p:sp>
        <p:nvSpPr>
          <p:cNvPr id="2" name="Title 1"/>
          <p:cNvSpPr>
            <a:spLocks noGrp="1"/>
          </p:cNvSpPr>
          <p:nvPr>
            <p:ph type="title"/>
          </p:nvPr>
        </p:nvSpPr>
        <p:spPr/>
        <p:txBody>
          <a:bodyPr/>
          <a:lstStyle/>
          <a:p>
            <a:r>
              <a:rPr lang="en-US" dirty="0" smtClean="0"/>
              <a:t>Autopsy</a:t>
            </a:r>
            <a:endParaRPr lang="en-US" dirty="0"/>
          </a:p>
        </p:txBody>
      </p:sp>
      <p:sp>
        <p:nvSpPr>
          <p:cNvPr id="3" name="Content Placeholder 2"/>
          <p:cNvSpPr>
            <a:spLocks noGrp="1"/>
          </p:cNvSpPr>
          <p:nvPr>
            <p:ph idx="1"/>
          </p:nvPr>
        </p:nvSpPr>
        <p:spPr/>
        <p:txBody>
          <a:bodyPr/>
          <a:lstStyle/>
          <a:p>
            <a:r>
              <a:rPr lang="en-US" dirty="0" smtClean="0"/>
              <a:t>8X2 cm laceration on the right shoulder</a:t>
            </a:r>
          </a:p>
          <a:p>
            <a:pPr>
              <a:buNone/>
            </a:pPr>
            <a:endParaRPr lang="en-US" dirty="0" smtClean="0"/>
          </a:p>
          <a:p>
            <a:r>
              <a:rPr lang="en-US" dirty="0" smtClean="0"/>
              <a:t>Internal organs were extensively lacerated and/or </a:t>
            </a:r>
            <a:r>
              <a:rPr lang="en-US" dirty="0" err="1" smtClean="0"/>
              <a:t>pulpified</a:t>
            </a:r>
            <a:endParaRPr lang="en-US" dirty="0" smtClean="0"/>
          </a:p>
          <a:p>
            <a:pPr>
              <a:buNone/>
            </a:pPr>
            <a:endParaRPr lang="en-US" dirty="0" smtClean="0"/>
          </a:p>
          <a:p>
            <a:r>
              <a:rPr lang="en-US" dirty="0" smtClean="0"/>
              <a:t>Toxicology was negative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crimescene.com/store/images/large/tape3_LRG.jpg"/>
          <p:cNvPicPr>
            <a:picLocks noChangeAspect="1" noChangeArrowheads="1"/>
          </p:cNvPicPr>
          <p:nvPr/>
        </p:nvPicPr>
        <p:blipFill>
          <a:blip r:embed="rId3">
            <a:lum bright="70000" contrast="-70000"/>
          </a:blip>
          <a:srcRect/>
          <a:stretch>
            <a:fillRect/>
          </a:stretch>
        </p:blipFill>
        <p:spPr bwMode="auto">
          <a:xfrm>
            <a:off x="-1" y="0"/>
            <a:ext cx="9144001" cy="6858000"/>
          </a:xfrm>
          <a:prstGeom prst="rect">
            <a:avLst/>
          </a:prstGeom>
          <a:noFill/>
        </p:spPr>
      </p:pic>
      <p:sp>
        <p:nvSpPr>
          <p:cNvPr id="2" name="Title 1"/>
          <p:cNvSpPr>
            <a:spLocks noGrp="1"/>
          </p:cNvSpPr>
          <p:nvPr>
            <p:ph type="title"/>
          </p:nvPr>
        </p:nvSpPr>
        <p:spPr/>
        <p:txBody>
          <a:bodyPr/>
          <a:lstStyle/>
          <a:p>
            <a:r>
              <a:rPr lang="en-US" dirty="0" smtClean="0"/>
              <a:t>Autopsy</a:t>
            </a:r>
            <a:endParaRPr lang="en-US" dirty="0"/>
          </a:p>
        </p:txBody>
      </p:sp>
      <p:sp>
        <p:nvSpPr>
          <p:cNvPr id="3" name="Content Placeholder 2"/>
          <p:cNvSpPr>
            <a:spLocks noGrp="1"/>
          </p:cNvSpPr>
          <p:nvPr>
            <p:ph idx="1"/>
          </p:nvPr>
        </p:nvSpPr>
        <p:spPr/>
        <p:txBody>
          <a:bodyPr/>
          <a:lstStyle/>
          <a:p>
            <a:r>
              <a:rPr lang="en-US" dirty="0" smtClean="0"/>
              <a:t>ID was never made</a:t>
            </a:r>
          </a:p>
          <a:p>
            <a:r>
              <a:rPr lang="en-US" dirty="0" smtClean="0"/>
              <a:t>Several tattoos present</a:t>
            </a:r>
          </a:p>
          <a:p>
            <a:pPr lvl="1"/>
            <a:r>
              <a:rPr lang="en-US" dirty="0" smtClean="0"/>
              <a:t>A badge/shield with “Racing” on it, possibly an </a:t>
            </a:r>
            <a:r>
              <a:rPr lang="en-US" dirty="0" err="1" smtClean="0"/>
              <a:t>Argentinian</a:t>
            </a:r>
            <a:r>
              <a:rPr lang="en-US" dirty="0" smtClean="0"/>
              <a:t> football (soccer) team</a:t>
            </a:r>
          </a:p>
          <a:p>
            <a:r>
              <a:rPr lang="en-US" dirty="0" smtClean="0"/>
              <a:t>The torn picture was consistent with a person wearing a soccer jersey</a:t>
            </a:r>
          </a:p>
          <a:p>
            <a:r>
              <a:rPr lang="en-US" dirty="0" smtClean="0"/>
              <a:t>The condom was from the Dominican Republic</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crimescene.com/store/images/large/tape3_LRG.jpg"/>
          <p:cNvPicPr>
            <a:picLocks noChangeAspect="1" noChangeArrowheads="1"/>
          </p:cNvPicPr>
          <p:nvPr/>
        </p:nvPicPr>
        <p:blipFill>
          <a:blip r:embed="rId2">
            <a:lum bright="70000" contrast="-70000"/>
          </a:blip>
          <a:srcRect/>
          <a:stretch>
            <a:fillRect/>
          </a:stretch>
        </p:blipFill>
        <p:spPr bwMode="auto">
          <a:xfrm>
            <a:off x="-1" y="0"/>
            <a:ext cx="9144001" cy="6858000"/>
          </a:xfrm>
          <a:prstGeom prst="rect">
            <a:avLst/>
          </a:prstGeom>
          <a:noFill/>
        </p:spPr>
      </p:pic>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dirty="0" smtClean="0"/>
              <a:t>Injuries could be consistent with:</a:t>
            </a:r>
          </a:p>
          <a:p>
            <a:pPr>
              <a:buNone/>
            </a:pPr>
            <a:endParaRPr lang="en-US" dirty="0" smtClean="0"/>
          </a:p>
          <a:p>
            <a:pPr lvl="1"/>
            <a:r>
              <a:rPr lang="en-US" dirty="0" smtClean="0"/>
              <a:t>High-speed motor vehicle/pedestrian incident</a:t>
            </a:r>
          </a:p>
          <a:p>
            <a:pPr lvl="2"/>
            <a:r>
              <a:rPr lang="en-US" dirty="0" smtClean="0"/>
              <a:t>Could a vehicle make the turn at the speed necessary?</a:t>
            </a:r>
          </a:p>
          <a:p>
            <a:pPr lvl="2"/>
            <a:r>
              <a:rPr lang="en-US" dirty="0" smtClean="0"/>
              <a:t>Body was only 10 ft. from point of impact</a:t>
            </a:r>
          </a:p>
          <a:p>
            <a:pPr lvl="2"/>
            <a:r>
              <a:rPr lang="en-US" dirty="0" smtClean="0"/>
              <a:t>Lack of skid marks and vehicle debris</a:t>
            </a:r>
          </a:p>
          <a:p>
            <a:pPr lvl="2">
              <a:buNone/>
            </a:pPr>
            <a:endParaRPr lang="en-US" dirty="0" smtClean="0"/>
          </a:p>
          <a:p>
            <a:pPr lvl="1"/>
            <a:r>
              <a:rPr lang="en-US" dirty="0" smtClean="0"/>
              <a:t>Low-speed rollover by a large vehicle</a:t>
            </a:r>
          </a:p>
          <a:p>
            <a:pPr lvl="2"/>
            <a:r>
              <a:rPr lang="en-US" dirty="0" smtClean="0"/>
              <a:t>Lack of tire marks on the body or bloody tire tracks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crimescene.com/store/images/large/tape3_LRG.jpg"/>
          <p:cNvPicPr>
            <a:picLocks noChangeAspect="1" noChangeArrowheads="1"/>
          </p:cNvPicPr>
          <p:nvPr/>
        </p:nvPicPr>
        <p:blipFill>
          <a:blip r:embed="rId3">
            <a:lum bright="70000" contrast="-70000"/>
          </a:blip>
          <a:srcRect/>
          <a:stretch>
            <a:fillRect/>
          </a:stretch>
        </p:blipFill>
        <p:spPr bwMode="auto">
          <a:xfrm>
            <a:off x="-1" y="0"/>
            <a:ext cx="9144001" cy="6858000"/>
          </a:xfrm>
          <a:prstGeom prst="rect">
            <a:avLst/>
          </a:prstGeom>
          <a:noFill/>
        </p:spPr>
      </p:pic>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dirty="0" smtClean="0"/>
              <a:t>The scene was in the flight path of Miami International Airport</a:t>
            </a:r>
          </a:p>
          <a:p>
            <a:r>
              <a:rPr lang="en-US" dirty="0" smtClean="0"/>
              <a:t>There was a lack of tall buildings in the area</a:t>
            </a:r>
          </a:p>
          <a:p>
            <a:r>
              <a:rPr lang="en-US" dirty="0" smtClean="0"/>
              <a:t>Theorized that he could have fallen from the wheel-well as a stowaway</a:t>
            </a:r>
          </a:p>
          <a:p>
            <a:r>
              <a:rPr lang="en-US" dirty="0" smtClean="0"/>
              <a:t>The height and distance at which the landing gears are lowered is consistent with this theory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crimescene.com/store/images/large/tape3_LRG.jpg"/>
          <p:cNvPicPr>
            <a:picLocks noChangeAspect="1" noChangeArrowheads="1"/>
          </p:cNvPicPr>
          <p:nvPr/>
        </p:nvPicPr>
        <p:blipFill>
          <a:blip r:embed="rId3">
            <a:lum bright="70000" contrast="-70000"/>
          </a:blip>
          <a:srcRect/>
          <a:stretch>
            <a:fillRect/>
          </a:stretch>
        </p:blipFill>
        <p:spPr bwMode="auto">
          <a:xfrm>
            <a:off x="-1" y="0"/>
            <a:ext cx="9144001" cy="6858000"/>
          </a:xfrm>
          <a:prstGeom prst="rect">
            <a:avLst/>
          </a:prstGeom>
          <a:noFill/>
        </p:spPr>
      </p:pic>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massive head, thoracic, pelvic and visceral injuries are consistent with a fall from over 100 ft</a:t>
            </a:r>
          </a:p>
          <a:p>
            <a:r>
              <a:rPr lang="en-US" dirty="0" smtClean="0"/>
              <a:t>The fall would also account for the brain and tissue cast off in multiple directions</a:t>
            </a:r>
          </a:p>
          <a:p>
            <a:r>
              <a:rPr lang="en-US" dirty="0" smtClean="0"/>
              <a:t>Several indentions were present in the asphalt at the impact site</a:t>
            </a:r>
          </a:p>
          <a:p>
            <a:r>
              <a:rPr lang="en-US" dirty="0" smtClean="0"/>
              <a:t>Lack of blood between the body and impact site is consistent with the body “bouncing”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crimescene.com/store/images/large/tape3_LRG.jpg"/>
          <p:cNvPicPr>
            <a:picLocks noChangeAspect="1" noChangeArrowheads="1"/>
          </p:cNvPicPr>
          <p:nvPr/>
        </p:nvPicPr>
        <p:blipFill>
          <a:blip r:embed="rId3">
            <a:lum bright="70000" contrast="-70000"/>
          </a:blip>
          <a:srcRect/>
          <a:stretch>
            <a:fillRect/>
          </a:stretch>
        </p:blipFill>
        <p:spPr bwMode="auto">
          <a:xfrm>
            <a:off x="-1" y="0"/>
            <a:ext cx="9144001" cy="6858000"/>
          </a:xfrm>
          <a:prstGeom prst="rect">
            <a:avLst/>
          </a:prstGeom>
          <a:noFill/>
        </p:spPr>
      </p:pic>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normAutofit lnSpcReduction="10000"/>
          </a:bodyPr>
          <a:lstStyle/>
          <a:p>
            <a:r>
              <a:rPr lang="en-US" dirty="0" smtClean="0"/>
              <a:t>It is common for wheel-well stowaways to fall to their death</a:t>
            </a:r>
          </a:p>
          <a:p>
            <a:r>
              <a:rPr lang="en-US" dirty="0" smtClean="0"/>
              <a:t>The wheel well is unpressurized</a:t>
            </a:r>
          </a:p>
          <a:p>
            <a:r>
              <a:rPr lang="en-US" dirty="0" smtClean="0"/>
              <a:t>Hyperthermia and </a:t>
            </a:r>
            <a:r>
              <a:rPr lang="en-US" dirty="0" smtClean="0"/>
              <a:t>hypoxia (deficiency of oxygen reaching tissues) </a:t>
            </a:r>
            <a:r>
              <a:rPr lang="en-US" dirty="0" smtClean="0"/>
              <a:t>are generally experienced</a:t>
            </a:r>
          </a:p>
          <a:p>
            <a:r>
              <a:rPr lang="en-US" dirty="0" smtClean="0"/>
              <a:t>Frostbite and fatal freezing are common</a:t>
            </a:r>
          </a:p>
          <a:p>
            <a:r>
              <a:rPr lang="en-US" dirty="0" smtClean="0"/>
              <a:t>Other hazards include decompression sickness and being crushed by the landing gear</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www.crimescene.com/store/images/large/tape3_LRG.jpg"/>
          <p:cNvPicPr>
            <a:picLocks noChangeAspect="1" noChangeArrowheads="1"/>
          </p:cNvPicPr>
          <p:nvPr/>
        </p:nvPicPr>
        <p:blipFill>
          <a:blip r:embed="rId2">
            <a:lum bright="70000" contrast="-70000"/>
          </a:blip>
          <a:srcRect/>
          <a:stretch>
            <a:fillRect/>
          </a:stretch>
        </p:blipFill>
        <p:spPr bwMode="auto">
          <a:xfrm>
            <a:off x="-1" y="0"/>
            <a:ext cx="9144001" cy="6858000"/>
          </a:xfrm>
          <a:prstGeom prst="rect">
            <a:avLst/>
          </a:prstGeom>
          <a:noFill/>
        </p:spPr>
      </p:pic>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dirty="0" smtClean="0"/>
              <a:t>The grease found on the body is probably due to the hydraulics and landing gear</a:t>
            </a:r>
          </a:p>
          <a:p>
            <a:endParaRPr lang="en-US" dirty="0" smtClean="0"/>
          </a:p>
          <a:p>
            <a:r>
              <a:rPr lang="en-US" dirty="0" smtClean="0"/>
              <a:t>No frost was found on the body</a:t>
            </a:r>
          </a:p>
          <a:p>
            <a:pPr lvl="1"/>
            <a:r>
              <a:rPr lang="en-US" dirty="0" smtClean="0"/>
              <a:t>It was a warm day</a:t>
            </a:r>
          </a:p>
          <a:p>
            <a:pPr lvl="1"/>
            <a:r>
              <a:rPr lang="en-US" dirty="0" smtClean="0"/>
              <a:t>The ME took 2.5 hours to get to </a:t>
            </a:r>
            <a:r>
              <a:rPr lang="en-US" smtClean="0"/>
              <a:t>the body</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crimescene.com/store/images/large/tape3_LRG.jpg"/>
          <p:cNvPicPr>
            <a:picLocks noChangeAspect="1" noChangeArrowheads="1"/>
          </p:cNvPicPr>
          <p:nvPr/>
        </p:nvPicPr>
        <p:blipFill>
          <a:blip r:embed="rId3">
            <a:lum bright="70000" contrast="-70000"/>
          </a:blip>
          <a:srcRect/>
          <a:stretch>
            <a:fillRect/>
          </a:stretch>
        </p:blipFill>
        <p:spPr bwMode="auto">
          <a:xfrm>
            <a:off x="-1" y="0"/>
            <a:ext cx="9144001" cy="6858000"/>
          </a:xfrm>
          <a:prstGeom prst="rect">
            <a:avLst/>
          </a:prstGeom>
          <a:noFill/>
        </p:spPr>
      </p:pic>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normAutofit lnSpcReduction="10000"/>
          </a:bodyPr>
          <a:lstStyle/>
          <a:p>
            <a:r>
              <a:rPr lang="en-US" dirty="0" smtClean="0"/>
              <a:t>At Miami International Airport, planes depart and land against prevailing winds</a:t>
            </a:r>
          </a:p>
          <a:p>
            <a:pPr lvl="1"/>
            <a:r>
              <a:rPr lang="en-US" dirty="0" smtClean="0"/>
              <a:t>That day, winds were from the east</a:t>
            </a:r>
          </a:p>
          <a:p>
            <a:r>
              <a:rPr lang="en-US" dirty="0" smtClean="0"/>
              <a:t>CSI could have been impeded if he landed:</a:t>
            </a:r>
          </a:p>
          <a:p>
            <a:pPr lvl="1"/>
            <a:r>
              <a:rPr lang="en-US" dirty="0" smtClean="0"/>
              <a:t>On a busy roadway</a:t>
            </a:r>
          </a:p>
          <a:p>
            <a:pPr lvl="1"/>
            <a:r>
              <a:rPr lang="en-US" dirty="0" smtClean="0"/>
              <a:t>In a remote area</a:t>
            </a:r>
          </a:p>
          <a:p>
            <a:r>
              <a:rPr lang="en-US" dirty="0" smtClean="0"/>
              <a:t>CSI would have been easier if he landed:</a:t>
            </a:r>
          </a:p>
          <a:p>
            <a:pPr lvl="1"/>
            <a:r>
              <a:rPr lang="en-US" dirty="0" smtClean="0"/>
              <a:t>On a roof</a:t>
            </a:r>
          </a:p>
          <a:p>
            <a:pPr lvl="1"/>
            <a:r>
              <a:rPr lang="en-US" dirty="0" smtClean="0"/>
              <a:t>In a backyard</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 descr="http://www.crimescene.com/store/images/large/tape3_LRG.jpg"/>
          <p:cNvPicPr>
            <a:picLocks noChangeAspect="1" noChangeArrowheads="1"/>
          </p:cNvPicPr>
          <p:nvPr/>
        </p:nvPicPr>
        <p:blipFill>
          <a:blip r:embed="rId2">
            <a:lum bright="70000" contrast="-70000"/>
          </a:blip>
          <a:srcRect/>
          <a:stretch>
            <a:fillRect/>
          </a:stretch>
        </p:blipFill>
        <p:spPr bwMode="auto">
          <a:xfrm>
            <a:off x="-1" y="0"/>
            <a:ext cx="9144001" cy="6858000"/>
          </a:xfrm>
          <a:prstGeom prst="rect">
            <a:avLst/>
          </a:prstGeom>
          <a:noFill/>
        </p:spPr>
      </p:pic>
      <p:pic>
        <p:nvPicPr>
          <p:cNvPr id="1026" name="Picture 2" descr="http://www.50states.com/maps/florida.gif"/>
          <p:cNvPicPr>
            <a:picLocks noChangeAspect="1" noChangeArrowheads="1"/>
          </p:cNvPicPr>
          <p:nvPr/>
        </p:nvPicPr>
        <p:blipFill>
          <a:blip r:embed="rId3"/>
          <a:srcRect/>
          <a:stretch>
            <a:fillRect/>
          </a:stretch>
        </p:blipFill>
        <p:spPr bwMode="auto">
          <a:xfrm>
            <a:off x="1143000" y="-1447800"/>
            <a:ext cx="6248400" cy="8305800"/>
          </a:xfrm>
          <a:prstGeom prst="rect">
            <a:avLst/>
          </a:prstGeom>
          <a:noFill/>
        </p:spPr>
      </p:pic>
      <p:sp>
        <p:nvSpPr>
          <p:cNvPr id="12" name="Arc 11"/>
          <p:cNvSpPr/>
          <p:nvPr/>
        </p:nvSpPr>
        <p:spPr>
          <a:xfrm rot="5649784">
            <a:off x="5262186" y="2436578"/>
            <a:ext cx="2133600" cy="1981200"/>
          </a:xfrm>
          <a:prstGeom prst="arc">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13" name="Arc 12"/>
          <p:cNvSpPr/>
          <p:nvPr/>
        </p:nvSpPr>
        <p:spPr>
          <a:xfrm rot="6100214">
            <a:off x="5453114" y="2845325"/>
            <a:ext cx="2133600" cy="1981200"/>
          </a:xfrm>
          <a:prstGeom prst="arc">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14" name="Arc 13"/>
          <p:cNvSpPr/>
          <p:nvPr/>
        </p:nvSpPr>
        <p:spPr>
          <a:xfrm rot="5196290">
            <a:off x="5042108" y="2124291"/>
            <a:ext cx="2133600" cy="1981200"/>
          </a:xfrm>
          <a:prstGeom prst="arc">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pic>
        <p:nvPicPr>
          <p:cNvPr id="1027" name="Picture 3" descr="C:\Users\Sally\AppData\Local\Microsoft\Windows\Temporary Internet Files\Low\Content.IE5\UQVU5H3D\plane2[1].jpg"/>
          <p:cNvPicPr>
            <a:picLocks noChangeAspect="1" noChangeArrowheads="1"/>
          </p:cNvPicPr>
          <p:nvPr/>
        </p:nvPicPr>
        <p:blipFill>
          <a:blip r:embed="rId4" cstate="email"/>
          <a:srcRect/>
          <a:stretch>
            <a:fillRect/>
          </a:stretch>
        </p:blipFill>
        <p:spPr bwMode="auto">
          <a:xfrm>
            <a:off x="3962400" y="3200400"/>
            <a:ext cx="762000" cy="661987"/>
          </a:xfrm>
          <a:prstGeom prst="rect">
            <a:avLst/>
          </a:prstGeom>
          <a:noFill/>
        </p:spPr>
      </p:pic>
      <p:sp>
        <p:nvSpPr>
          <p:cNvPr id="18" name="Bent Arrow 17"/>
          <p:cNvSpPr/>
          <p:nvPr/>
        </p:nvSpPr>
        <p:spPr>
          <a:xfrm rot="9471132" flipH="1">
            <a:off x="4804977" y="3500817"/>
            <a:ext cx="1270548" cy="1888879"/>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TextBox 19"/>
          <p:cNvSpPr txBox="1"/>
          <p:nvPr/>
        </p:nvSpPr>
        <p:spPr>
          <a:xfrm>
            <a:off x="7391400" y="3048000"/>
            <a:ext cx="990600" cy="461665"/>
          </a:xfrm>
          <a:prstGeom prst="rect">
            <a:avLst/>
          </a:prstGeom>
          <a:noFill/>
        </p:spPr>
        <p:txBody>
          <a:bodyPr wrap="square" rtlCol="0">
            <a:spAutoFit/>
          </a:bodyPr>
          <a:lstStyle/>
          <a:p>
            <a:r>
              <a:rPr lang="en-US" sz="2400" dirty="0" smtClean="0"/>
              <a:t>WIND</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crimescene.com/store/images/large/tape3_LRG.jpg"/>
          <p:cNvPicPr>
            <a:picLocks noChangeAspect="1" noChangeArrowheads="1"/>
          </p:cNvPicPr>
          <p:nvPr/>
        </p:nvPicPr>
        <p:blipFill>
          <a:blip r:embed="rId3">
            <a:lum bright="70000" contrast="-70000"/>
          </a:blip>
          <a:srcRect/>
          <a:stretch>
            <a:fillRect/>
          </a:stretch>
        </p:blipFill>
        <p:spPr bwMode="auto">
          <a:xfrm>
            <a:off x="-1" y="0"/>
            <a:ext cx="9144001" cy="6858000"/>
          </a:xfrm>
          <a:prstGeom prst="rect">
            <a:avLst/>
          </a:prstGeom>
          <a:noFill/>
        </p:spPr>
      </p:pic>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The injuries displayed could have been consistent with a large or high-speed motor vehicle/pedestrian accident, but many findings were inconsistent with that</a:t>
            </a:r>
          </a:p>
          <a:p>
            <a:r>
              <a:rPr lang="en-US" dirty="0" smtClean="0"/>
              <a:t>A stowaway was the most likely explanation</a:t>
            </a:r>
          </a:p>
          <a:p>
            <a:r>
              <a:rPr lang="en-US" dirty="0" smtClean="0"/>
              <a:t>This case demonstrates the importance of thorough crime scene investigation</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www.crimescene.com/store/images/large/tape3_LRG.jpg"/>
          <p:cNvPicPr>
            <a:picLocks noChangeAspect="1" noChangeArrowheads="1"/>
          </p:cNvPicPr>
          <p:nvPr/>
        </p:nvPicPr>
        <p:blipFill>
          <a:blip r:embed="rId2">
            <a:lum bright="70000" contrast="-70000"/>
          </a:blip>
          <a:srcRect/>
          <a:stretch>
            <a:fillRect/>
          </a:stretch>
        </p:blipFill>
        <p:spPr bwMode="auto">
          <a:xfrm>
            <a:off x="0" y="0"/>
            <a:ext cx="9144001" cy="6858000"/>
          </a:xfrm>
          <a:prstGeom prst="rect">
            <a:avLst/>
          </a:prstGeom>
          <a:noFill/>
        </p:spPr>
      </p:pic>
      <p:sp>
        <p:nvSpPr>
          <p:cNvPr id="5" name="Title 4"/>
          <p:cNvSpPr>
            <a:spLocks noGrp="1"/>
          </p:cNvSpPr>
          <p:nvPr>
            <p:ph type="ctrTitle"/>
          </p:nvPr>
        </p:nvSpPr>
        <p:spPr/>
        <p:txBody>
          <a:bodyPr>
            <a:normAutofit fontScale="90000"/>
          </a:bodyPr>
          <a:lstStyle/>
          <a:p>
            <a:r>
              <a:rPr lang="en-US" dirty="0" smtClean="0"/>
              <a:t>Fatal Fall of an Aircraft Stowaway: A Demonstration of the Importance of Death Scene Investigation</a:t>
            </a:r>
            <a:endParaRPr lang="en-US" dirty="0"/>
          </a:p>
        </p:txBody>
      </p:sp>
      <p:sp>
        <p:nvSpPr>
          <p:cNvPr id="6" name="Subtitle 5"/>
          <p:cNvSpPr>
            <a:spLocks noGrp="1"/>
          </p:cNvSpPr>
          <p:nvPr>
            <p:ph type="subTitle" idx="1"/>
          </p:nvPr>
        </p:nvSpPr>
        <p:spPr/>
        <p:txBody>
          <a:bodyPr/>
          <a:lstStyle/>
          <a:p>
            <a:r>
              <a:rPr lang="en-US" dirty="0" smtClean="0"/>
              <a:t>Jon R. </a:t>
            </a:r>
            <a:r>
              <a:rPr lang="en-US" dirty="0" err="1" smtClean="0"/>
              <a:t>Thogmartin</a:t>
            </a:r>
            <a:r>
              <a:rPr lang="en-US" dirty="0" smtClean="0"/>
              <a:t>, M.D.</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405</TotalTime>
  <Words>1135</Words>
  <Application>Microsoft Office PowerPoint</Application>
  <PresentationFormat>On-screen Show (4:3)</PresentationFormat>
  <Paragraphs>162</Paragraphs>
  <Slides>21</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PowerPoint Presentation</vt:lpstr>
      <vt:lpstr>Initial Observations</vt:lpstr>
      <vt:lpstr>PowerPoint Presentation</vt:lpstr>
      <vt:lpstr>PowerPoint Presentation</vt:lpstr>
      <vt:lpstr>PowerPoint Presentation</vt:lpstr>
      <vt:lpstr>What do you think happened?</vt:lpstr>
      <vt:lpstr>PowerPoint Presentation</vt:lpstr>
      <vt:lpstr>Scene Investigation</vt:lpstr>
      <vt:lpstr>Scene Investigation</vt:lpstr>
      <vt:lpstr>Autopsy</vt:lpstr>
      <vt:lpstr>Autopsy</vt:lpstr>
      <vt:lpstr>Autopsy</vt:lpstr>
      <vt:lpstr>Discussion</vt:lpstr>
      <vt:lpstr>Discussion</vt:lpstr>
      <vt:lpstr>Discussion</vt:lpstr>
      <vt:lpstr>Discussion</vt:lpstr>
      <vt:lpstr>Discussion</vt:lpstr>
      <vt:lpstr>Discussion</vt:lpstr>
      <vt:lpstr>PowerPoint Presentation</vt:lpstr>
      <vt:lpstr>Conclusion</vt:lpstr>
      <vt:lpstr>Fatal Fall of an Aircraft Stowaway: A Demonstration of the Importance of Death Scene Investigation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Crime Scene Investigation as Demonstrated by a Case Study Jon R. Thogmartin M.D.</dc:title>
  <dc:creator>Brittany</dc:creator>
  <cp:lastModifiedBy>Drake, Jasmine</cp:lastModifiedBy>
  <cp:revision>58</cp:revision>
  <dcterms:created xsi:type="dcterms:W3CDTF">2007-11-05T03:02:40Z</dcterms:created>
  <dcterms:modified xsi:type="dcterms:W3CDTF">2015-09-24T20:15:02Z</dcterms:modified>
</cp:coreProperties>
</file>